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wmv" ContentType="video/x-ms-wmv"/>
  <Override PartName="/ppt/presentation.xml" ContentType="application/vnd.openxmlformats-officedocument.presentationml.presentation.main+xml"/>
  <Override PartName="/ppt/slides/slide4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77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73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58.xml" ContentType="application/vnd.openxmlformats-officedocument.presentationml.slide+xml"/>
  <Override PartName="/ppt/slides/slide57.xml" ContentType="application/vnd.openxmlformats-officedocument.presentationml.slide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64.xml" ContentType="application/vnd.openxmlformats-officedocument.presentationml.slide+xml"/>
  <Override PartName="/ppt/slides/slide63.xml" ContentType="application/vnd.openxmlformats-officedocument.presentationml.slide+xml"/>
  <Override PartName="/ppt/slides/slide62.xml" ContentType="application/vnd.openxmlformats-officedocument.presentationml.slide+xml"/>
  <Override PartName="/ppt/slides/slide48.xml" ContentType="application/vnd.openxmlformats-officedocument.presentationml.slide+xml"/>
  <Override PartName="/ppt/slides/slide32.xml" ContentType="application/vnd.openxmlformats-officedocument.presentationml.slide+xml"/>
  <Override PartName="/ppt/slides/slide30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8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24.xml" ContentType="application/vnd.openxmlformats-officedocument.presentationml.slide+xml"/>
  <Override PartName="/ppt/slides/slide15.xml" ContentType="application/vnd.openxmlformats-officedocument.presentationml.slide+xml"/>
  <Override PartName="/ppt/slides/slide22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3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7.xml" ContentType="application/vnd.openxmlformats-officedocument.presentationml.slideLayout+xml"/>
  <Override PartName="/ppt/notesSlides/notesSlide5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81"/>
  </p:notesMasterIdLst>
  <p:sldIdLst>
    <p:sldId id="256" r:id="rId2"/>
    <p:sldId id="362" r:id="rId3"/>
    <p:sldId id="296" r:id="rId4"/>
    <p:sldId id="365" r:id="rId5"/>
    <p:sldId id="297" r:id="rId6"/>
    <p:sldId id="298" r:id="rId7"/>
    <p:sldId id="299" r:id="rId8"/>
    <p:sldId id="300" r:id="rId9"/>
    <p:sldId id="301" r:id="rId10"/>
    <p:sldId id="361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310" r:id="rId20"/>
    <p:sldId id="311" r:id="rId21"/>
    <p:sldId id="312" r:id="rId22"/>
    <p:sldId id="360" r:id="rId23"/>
    <p:sldId id="313" r:id="rId24"/>
    <p:sldId id="314" r:id="rId25"/>
    <p:sldId id="363" r:id="rId26"/>
    <p:sldId id="316" r:id="rId27"/>
    <p:sldId id="317" r:id="rId28"/>
    <p:sldId id="318" r:id="rId29"/>
    <p:sldId id="319" r:id="rId30"/>
    <p:sldId id="315" r:id="rId31"/>
    <p:sldId id="332" r:id="rId32"/>
    <p:sldId id="333" r:id="rId33"/>
    <p:sldId id="334" r:id="rId34"/>
    <p:sldId id="320" r:id="rId35"/>
    <p:sldId id="322" r:id="rId36"/>
    <p:sldId id="321" r:id="rId37"/>
    <p:sldId id="323" r:id="rId38"/>
    <p:sldId id="324" r:id="rId39"/>
    <p:sldId id="325" r:id="rId40"/>
    <p:sldId id="326" r:id="rId41"/>
    <p:sldId id="327" r:id="rId42"/>
    <p:sldId id="328" r:id="rId43"/>
    <p:sldId id="329" r:id="rId44"/>
    <p:sldId id="330" r:id="rId45"/>
    <p:sldId id="331" r:id="rId46"/>
    <p:sldId id="335" r:id="rId47"/>
    <p:sldId id="336" r:id="rId48"/>
    <p:sldId id="337" r:id="rId49"/>
    <p:sldId id="338" r:id="rId50"/>
    <p:sldId id="339" r:id="rId51"/>
    <p:sldId id="340" r:id="rId52"/>
    <p:sldId id="341" r:id="rId53"/>
    <p:sldId id="342" r:id="rId54"/>
    <p:sldId id="343" r:id="rId55"/>
    <p:sldId id="344" r:id="rId56"/>
    <p:sldId id="345" r:id="rId57"/>
    <p:sldId id="346" r:id="rId58"/>
    <p:sldId id="347" r:id="rId59"/>
    <p:sldId id="348" r:id="rId60"/>
    <p:sldId id="349" r:id="rId61"/>
    <p:sldId id="350" r:id="rId62"/>
    <p:sldId id="351" r:id="rId63"/>
    <p:sldId id="352" r:id="rId64"/>
    <p:sldId id="353" r:id="rId65"/>
    <p:sldId id="354" r:id="rId66"/>
    <p:sldId id="355" r:id="rId67"/>
    <p:sldId id="356" r:id="rId68"/>
    <p:sldId id="357" r:id="rId69"/>
    <p:sldId id="358" r:id="rId70"/>
    <p:sldId id="359" r:id="rId71"/>
    <p:sldId id="364" r:id="rId72"/>
    <p:sldId id="366" r:id="rId73"/>
    <p:sldId id="367" r:id="rId74"/>
    <p:sldId id="368" r:id="rId75"/>
    <p:sldId id="369" r:id="rId76"/>
    <p:sldId id="370" r:id="rId77"/>
    <p:sldId id="371" r:id="rId78"/>
    <p:sldId id="372" r:id="rId79"/>
    <p:sldId id="373" r:id="rId8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61" autoAdjust="0"/>
    <p:restoredTop sz="83883" autoAdjust="0"/>
  </p:normalViewPr>
  <p:slideViewPr>
    <p:cSldViewPr>
      <p:cViewPr varScale="1">
        <p:scale>
          <a:sx n="62" d="100"/>
          <a:sy n="62" d="100"/>
        </p:scale>
        <p:origin x="1620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2271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88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customXml" Target="../customXml/item2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.jpeg>
</file>

<file path=ppt/media/image10.gif>
</file>

<file path=ppt/media/image11.gif>
</file>

<file path=ppt/media/image13.jpeg>
</file>

<file path=ppt/media/image14.png>
</file>

<file path=ppt/media/image15.png>
</file>

<file path=ppt/media/image16.gif>
</file>

<file path=ppt/media/image17.gif>
</file>

<file path=ppt/media/image18.png>
</file>

<file path=ppt/media/image19.gif>
</file>

<file path=ppt/media/image2.jpeg>
</file>

<file path=ppt/media/image20.gif>
</file>

<file path=ppt/media/image21.gif>
</file>

<file path=ppt/media/image22.png>
</file>

<file path=ppt/media/image23.gif>
</file>

<file path=ppt/media/image24.gif>
</file>

<file path=ppt/media/image25.png>
</file>

<file path=ppt/media/image26.gif>
</file>

<file path=ppt/media/image27.gif>
</file>

<file path=ppt/media/image28.gif>
</file>

<file path=ppt/media/image29.gif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media/media1.wmv>
</file>

<file path=ppt/media/media2.wmv>
</file>

<file path=ppt/media/media3.wmv>
</file>

<file path=ppt/media/media4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4C81B-6B0E-4561-AC28-B34D5BE93D48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977A5-A8FA-4FA2-9D47-1776B4B52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5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977A5-A8FA-4FA2-9D47-1776B4B528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5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977A5-A8FA-4FA2-9D47-1776B4B5281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537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977A5-A8FA-4FA2-9D47-1776B4B5281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02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977A5-A8FA-4FA2-9D47-1776B4B5281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47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977A5-A8FA-4FA2-9D47-1776B4B5281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161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1F7E2BC-B605-477D-A5DD-45438C6DDFDA}" type="datetimeFigureOut">
              <a:rPr lang="en-US" smtClean="0"/>
              <a:pPr/>
              <a:t>27-May-18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39BB70E-FD18-4F33-A7FD-944CE91FAC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27-May-18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3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371600"/>
            <a:ext cx="6477000" cy="1828800"/>
          </a:xfrm>
        </p:spPr>
        <p:txBody>
          <a:bodyPr/>
          <a:lstStyle/>
          <a:p>
            <a:r>
              <a:rPr lang="en-US" dirty="0" err="1" smtClean="0"/>
              <a:t>Operativni</a:t>
            </a:r>
            <a:r>
              <a:rPr lang="en-US" dirty="0" smtClean="0"/>
              <a:t> </a:t>
            </a:r>
            <a:r>
              <a:rPr lang="en-US" dirty="0" err="1" smtClean="0"/>
              <a:t>sistemi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Upravljanje</a:t>
            </a:r>
            <a:r>
              <a:rPr lang="en-US" dirty="0" smtClean="0"/>
              <a:t> </a:t>
            </a:r>
            <a:r>
              <a:rPr lang="en-US" dirty="0" err="1" smtClean="0"/>
              <a:t>fajlovima</a:t>
            </a:r>
            <a:endParaRPr lang="en-US" baseline="30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2400" y="5334000"/>
            <a:ext cx="8915400" cy="365125"/>
          </a:xfrm>
        </p:spPr>
        <p:txBody>
          <a:bodyPr/>
          <a:lstStyle/>
          <a:p>
            <a:pPr algn="l"/>
            <a:r>
              <a:rPr lang="en-US" dirty="0" err="1" smtClean="0"/>
              <a:t>Slajdovi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kreirani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osnovu</a:t>
            </a:r>
            <a:r>
              <a:rPr lang="en-US" dirty="0" smtClean="0"/>
              <a:t> </a:t>
            </a:r>
            <a:r>
              <a:rPr lang="en-US" dirty="0" err="1" smtClean="0"/>
              <a:t>knjige</a:t>
            </a:r>
            <a:r>
              <a:rPr lang="en-US" dirty="0" smtClean="0"/>
              <a:t> “</a:t>
            </a:r>
            <a:r>
              <a:rPr lang="en-US" dirty="0" err="1" smtClean="0"/>
              <a:t>Operativni</a:t>
            </a:r>
            <a:r>
              <a:rPr lang="en-US" dirty="0" smtClean="0"/>
              <a:t> </a:t>
            </a:r>
            <a:r>
              <a:rPr lang="en-US" dirty="0" err="1" smtClean="0"/>
              <a:t>sistemi</a:t>
            </a:r>
            <a:r>
              <a:rPr lang="en-US" dirty="0" smtClean="0"/>
              <a:t>, </a:t>
            </a:r>
            <a:r>
              <a:rPr lang="en-US" dirty="0" err="1" smtClean="0"/>
              <a:t>principi</a:t>
            </a:r>
            <a:r>
              <a:rPr lang="en-US" dirty="0" smtClean="0"/>
              <a:t> </a:t>
            </a:r>
            <a:r>
              <a:rPr lang="en-US" dirty="0" err="1" smtClean="0"/>
              <a:t>unutra</a:t>
            </a:r>
            <a:r>
              <a:rPr lang="sr-Latn-RS" dirty="0" smtClean="0"/>
              <a:t>šnje organizacije i dizajna, 7. izdanje“, William Stallings, CET, Beograd, 2013.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44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upravljanje</a:t>
            </a:r>
            <a:r>
              <a:rPr lang="en-US" dirty="0" smtClean="0"/>
              <a:t> </a:t>
            </a:r>
            <a:r>
              <a:rPr lang="en-US" dirty="0" err="1" smtClean="0"/>
              <a:t>fajlovima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Jedini </a:t>
            </a:r>
            <a:r>
              <a:rPr lang="sr-Latn-RS" dirty="0"/>
              <a:t>način da se pristupi fajlovima je kroz sistem za upravljanje fajlovima</a:t>
            </a:r>
          </a:p>
          <a:p>
            <a:r>
              <a:rPr lang="sr-Latn-RS" dirty="0"/>
              <a:t>Programer ne mora da razmišlja o načinu upravljanja fajlovima na niskom nivou</a:t>
            </a:r>
          </a:p>
          <a:p>
            <a:r>
              <a:rPr lang="sr-Latn-RS" dirty="0"/>
              <a:t>Ovim je upravljanje fajlovima uniformno za sve aplikacije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316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Softverske komponente za upravljanje fajlovima</a:t>
            </a:r>
            <a:endParaRPr lang="en-GB" dirty="0"/>
          </a:p>
        </p:txBody>
      </p:sp>
      <p:pic>
        <p:nvPicPr>
          <p:cNvPr id="4" name="Content Placeholder 3" descr="Fig12_01.gif"/>
          <p:cNvPicPr>
            <a:picLocks noChangeAspect="1"/>
          </p:cNvPicPr>
          <p:nvPr/>
        </p:nvPicPr>
        <p:blipFill rotWithShape="1">
          <a:blip r:embed="rId2"/>
          <a:srcRect b="19323"/>
          <a:stretch/>
        </p:blipFill>
        <p:spPr>
          <a:xfrm>
            <a:off x="762000" y="1690816"/>
            <a:ext cx="744878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18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Drajveri uređaja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Direktno upravljanje uređajem na najnižem nivou</a:t>
            </a:r>
            <a:endParaRPr lang="en-US" dirty="0"/>
          </a:p>
          <a:p>
            <a:r>
              <a:rPr lang="sr-Latn-RS" dirty="0" smtClean="0"/>
              <a:t>Započinju U/I operaciju na uređaju</a:t>
            </a:r>
          </a:p>
          <a:p>
            <a:r>
              <a:rPr lang="sr-Latn-RS" dirty="0" smtClean="0"/>
              <a:t>Obrađuju rezultat kada uređaj završi operaciju</a:t>
            </a:r>
            <a:endParaRPr lang="en-US" dirty="0"/>
          </a:p>
          <a:p>
            <a:r>
              <a:rPr lang="sr-Latn-RS" dirty="0" smtClean="0"/>
              <a:t>Deo OS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358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Osnovni fajl sistem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Još uvek je to nivo fizičkog U/I</a:t>
            </a:r>
            <a:endParaRPr lang="en-US" dirty="0"/>
          </a:p>
          <a:p>
            <a:r>
              <a:rPr lang="sr-Latn-RS" dirty="0" smtClean="0"/>
              <a:t>Bavi se blokovima podataka koji se razmenjuju sa uređajem</a:t>
            </a:r>
          </a:p>
          <a:p>
            <a:pPr lvl="1"/>
            <a:r>
              <a:rPr lang="sr-Latn-RS" dirty="0" smtClean="0"/>
              <a:t>Smeštanje blokova na uređaju</a:t>
            </a:r>
          </a:p>
          <a:p>
            <a:pPr lvl="1"/>
            <a:r>
              <a:rPr lang="sr-Latn-RS" dirty="0" smtClean="0"/>
              <a:t>Baferovanje blokova u glavnoj memoriji</a:t>
            </a:r>
          </a:p>
          <a:p>
            <a:r>
              <a:rPr lang="sr-Latn-RS" dirty="0" smtClean="0"/>
              <a:t>Deo OS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222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Osnovni U/I supervizor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Generalna organizacija U/I zahteva za sve uređaje</a:t>
            </a:r>
          </a:p>
          <a:p>
            <a:pPr lvl="1"/>
            <a:r>
              <a:rPr lang="sr-Latn-RS" dirty="0" smtClean="0"/>
              <a:t>Inicira i završava U/I zahteve</a:t>
            </a:r>
          </a:p>
          <a:p>
            <a:pPr lvl="1"/>
            <a:r>
              <a:rPr lang="sr-Latn-RS" dirty="0" smtClean="0"/>
              <a:t>Bira uređaj kojem se pristupa</a:t>
            </a:r>
          </a:p>
          <a:p>
            <a:pPr lvl="1"/>
            <a:r>
              <a:rPr lang="sr-Latn-RS" dirty="0" smtClean="0"/>
              <a:t>Vrši raspoređivanje zahteva za uređaje</a:t>
            </a:r>
          </a:p>
          <a:p>
            <a:r>
              <a:rPr lang="sr-Latn-RS" dirty="0" smtClean="0"/>
              <a:t>Deo OS</a:t>
            </a:r>
          </a:p>
          <a:p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859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Logički U/I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Čini ga sistem za upravljanje fajlovima kao poseban sistemski uslužni program</a:t>
            </a:r>
          </a:p>
          <a:p>
            <a:r>
              <a:rPr lang="sr-Latn-RS" dirty="0" smtClean="0"/>
              <a:t>Apstrakcija upravljanja fizičkim blokovima u sekundarnom skladištu</a:t>
            </a:r>
          </a:p>
          <a:p>
            <a:pPr lvl="1"/>
            <a:r>
              <a:rPr lang="sr-Latn-RS" dirty="0" smtClean="0"/>
              <a:t>Omogućuje korisnicima rad sa fajlovima</a:t>
            </a:r>
          </a:p>
          <a:p>
            <a:r>
              <a:rPr lang="sr-Latn-RS" dirty="0" smtClean="0"/>
              <a:t>Pruža standardni interfejs između aplikacija preko fajl sistema do uređaja</a:t>
            </a:r>
          </a:p>
          <a:p>
            <a:pPr lvl="1"/>
            <a:endParaRPr lang="sr-Latn-RS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299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Elementi upravljanja fajlovima</a:t>
            </a:r>
            <a:endParaRPr lang="en-GB" dirty="0"/>
          </a:p>
        </p:txBody>
      </p:sp>
      <p:pic>
        <p:nvPicPr>
          <p:cNvPr id="4" name="Content Placeholder 3" descr="Fig12_02.gif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824"/>
          <a:stretch/>
        </p:blipFill>
        <p:spPr>
          <a:xfrm>
            <a:off x="0" y="1598141"/>
            <a:ext cx="9026917" cy="5257800"/>
          </a:xfrm>
        </p:spPr>
      </p:pic>
    </p:spTree>
    <p:extLst>
      <p:ext uri="{BB962C8B-B14F-4D97-AF65-F5344CB8AC3E}">
        <p14:creationId xmlns:p14="http://schemas.microsoft.com/office/powerpoint/2010/main" val="202572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Organizacija fajlova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Logičko strukturiranje zapisa koji određuje način na koji se zapisima pristupa</a:t>
            </a:r>
          </a:p>
          <a:p>
            <a:r>
              <a:rPr lang="sr-Latn-RS" dirty="0" smtClean="0"/>
              <a:t>Kriterijumi izbora organizacije</a:t>
            </a:r>
          </a:p>
          <a:p>
            <a:pPr lvl="1"/>
            <a:r>
              <a:rPr lang="sr-Latn-RS" dirty="0" smtClean="0"/>
              <a:t>Vreme pristupa</a:t>
            </a:r>
          </a:p>
          <a:p>
            <a:pPr lvl="1"/>
            <a:r>
              <a:rPr lang="sr-Latn-RS" dirty="0" smtClean="0"/>
              <a:t>Jednostavnost ažuriranja</a:t>
            </a:r>
          </a:p>
          <a:p>
            <a:pPr lvl="1"/>
            <a:r>
              <a:rPr lang="sr-Latn-RS" dirty="0" smtClean="0"/>
              <a:t>Ekonomičnost skladišta</a:t>
            </a:r>
          </a:p>
          <a:p>
            <a:pPr lvl="1"/>
            <a:r>
              <a:rPr lang="sr-Latn-RS" dirty="0" smtClean="0"/>
              <a:t>Jednostavnost održavanja</a:t>
            </a:r>
          </a:p>
          <a:p>
            <a:pPr lvl="1"/>
            <a:r>
              <a:rPr lang="sr-Latn-RS" dirty="0" smtClean="0"/>
              <a:t>Pouzdanost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461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Tipovi organizacije fajlova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Gomila</a:t>
            </a:r>
            <a:endParaRPr lang="en-NZ" dirty="0"/>
          </a:p>
          <a:p>
            <a:r>
              <a:rPr lang="sr-Latn-RS" dirty="0" smtClean="0"/>
              <a:t>Sekvencijalni fajl</a:t>
            </a:r>
            <a:endParaRPr lang="en-NZ" dirty="0"/>
          </a:p>
          <a:p>
            <a:r>
              <a:rPr lang="sr-Latn-RS" dirty="0" smtClean="0"/>
              <a:t>Indeksni sekvencijalni fajl</a:t>
            </a:r>
            <a:endParaRPr lang="en-NZ" dirty="0"/>
          </a:p>
          <a:p>
            <a:r>
              <a:rPr lang="sr-Latn-RS" dirty="0" smtClean="0"/>
              <a:t>Indeksni fajl</a:t>
            </a:r>
            <a:endParaRPr lang="en-NZ" dirty="0"/>
          </a:p>
          <a:p>
            <a:r>
              <a:rPr lang="sr-Latn-RS" dirty="0" smtClean="0"/>
              <a:t>Direktni ili heširani fajl</a:t>
            </a:r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944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Gomila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5462" y="1600200"/>
            <a:ext cx="6092952" cy="4495800"/>
          </a:xfrm>
        </p:spPr>
        <p:txBody>
          <a:bodyPr>
            <a:normAutofit/>
          </a:bodyPr>
          <a:lstStyle/>
          <a:p>
            <a:r>
              <a:rPr lang="sr-Latn-RS" dirty="0" smtClean="0"/>
              <a:t>Podaci se prikupljaju u redosledu u kojem dolaze</a:t>
            </a:r>
          </a:p>
          <a:p>
            <a:pPr lvl="1"/>
            <a:r>
              <a:rPr lang="sr-Latn-RS" dirty="0" smtClean="0"/>
              <a:t>Nema strukture</a:t>
            </a:r>
          </a:p>
          <a:p>
            <a:r>
              <a:rPr lang="sr-Latn-RS" dirty="0" smtClean="0"/>
              <a:t>Zapisi mogu da imaju različita polja i dužinu</a:t>
            </a:r>
            <a:endParaRPr lang="en-US" dirty="0"/>
          </a:p>
          <a:p>
            <a:r>
              <a:rPr lang="sr-Latn-RS" dirty="0" smtClean="0"/>
              <a:t>Komplikovana pretraga</a:t>
            </a:r>
          </a:p>
          <a:p>
            <a:pPr lvl="1"/>
            <a:r>
              <a:rPr lang="sr-Latn-RS" dirty="0" smtClean="0"/>
              <a:t>Moraju se proći svi zapisi i sva polja</a:t>
            </a:r>
          </a:p>
          <a:p>
            <a:endParaRPr lang="en-GB" dirty="0"/>
          </a:p>
        </p:txBody>
      </p:sp>
      <p:pic>
        <p:nvPicPr>
          <p:cNvPr id="4" name="Content Placeholder 3" descr="Fig12_03a.gif"/>
          <p:cNvPicPr>
            <a:picLocks noChangeAspect="1"/>
          </p:cNvPicPr>
          <p:nvPr/>
        </p:nvPicPr>
        <p:blipFill rotWithShape="1">
          <a:blip r:embed="rId2"/>
          <a:srcRect b="12095"/>
          <a:stretch/>
        </p:blipFill>
        <p:spPr bwMode="auto">
          <a:xfrm>
            <a:off x="6558414" y="2362200"/>
            <a:ext cx="2585586" cy="2813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2975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Upravljanje</a:t>
            </a:r>
            <a:r>
              <a:rPr lang="en-US" dirty="0" smtClean="0"/>
              <a:t> </a:t>
            </a:r>
            <a:r>
              <a:rPr lang="en-US" dirty="0" err="1" smtClean="0"/>
              <a:t>fajlovima</a:t>
            </a:r>
            <a:endParaRPr lang="en-GB" dirty="0"/>
          </a:p>
        </p:txBody>
      </p:sp>
      <p:sp>
        <p:nvSpPr>
          <p:cNvPr id="3" name="AutoShape 2" descr="Image result for messy desktop compute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30" name="Picture 6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616" y="1859280"/>
            <a:ext cx="7168896" cy="448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859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Sekvencijalni fajl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788152" cy="4800600"/>
          </a:xfrm>
        </p:spPr>
        <p:txBody>
          <a:bodyPr>
            <a:normAutofit fontScale="92500"/>
          </a:bodyPr>
          <a:lstStyle/>
          <a:p>
            <a:r>
              <a:rPr lang="sr-Latn-RS" sz="2800" dirty="0" smtClean="0"/>
              <a:t>Fiksni format zapisa</a:t>
            </a:r>
            <a:endParaRPr lang="en-US" sz="2800" dirty="0"/>
          </a:p>
          <a:p>
            <a:r>
              <a:rPr lang="sr-Latn-RS" sz="2800" dirty="0" smtClean="0"/>
              <a:t>Svi zapisi iste dužine</a:t>
            </a:r>
            <a:endParaRPr lang="en-US" sz="2800" dirty="0"/>
          </a:p>
          <a:p>
            <a:pPr lvl="1"/>
            <a:r>
              <a:rPr lang="sr-Latn-RS" sz="2500" dirty="0" smtClean="0"/>
              <a:t>Ista polja u istom redosledu</a:t>
            </a:r>
            <a:endParaRPr lang="en-US" sz="2500" dirty="0"/>
          </a:p>
          <a:p>
            <a:r>
              <a:rPr lang="sr-Latn-RS" sz="2800" dirty="0" smtClean="0"/>
              <a:t>Zapis ima polje koje je ključ</a:t>
            </a:r>
          </a:p>
          <a:p>
            <a:r>
              <a:rPr lang="sr-Latn-RS" sz="2800" dirty="0" smtClean="0"/>
              <a:t>Zapisi najčešće sortirani po ključu</a:t>
            </a:r>
            <a:endParaRPr lang="en-US" sz="2800" dirty="0"/>
          </a:p>
          <a:p>
            <a:r>
              <a:rPr lang="sr-Latn-RS" sz="2800" dirty="0" smtClean="0"/>
              <a:t>Spora pretraga</a:t>
            </a:r>
          </a:p>
          <a:p>
            <a:pPr lvl="1"/>
            <a:r>
              <a:rPr lang="sr-Latn-RS" sz="2100" dirty="0" smtClean="0"/>
              <a:t>Potrebno je sekvencijalnim prolaskom pronaći zapis sa odgovarajućim ključem</a:t>
            </a:r>
          </a:p>
          <a:p>
            <a:r>
              <a:rPr lang="sr-Latn-RS" sz="2400" dirty="0" smtClean="0"/>
              <a:t>Komplikovano ažuriranje</a:t>
            </a:r>
          </a:p>
          <a:p>
            <a:pPr lvl="1"/>
            <a:r>
              <a:rPr lang="sr-Latn-RS" sz="2100" dirty="0" smtClean="0"/>
              <a:t>Problem je ubaciti novi zapis jer su postojeći sortirani</a:t>
            </a:r>
            <a:endParaRPr lang="en-US" sz="2100" dirty="0"/>
          </a:p>
          <a:p>
            <a:endParaRPr lang="en-US" sz="2800" dirty="0"/>
          </a:p>
          <a:p>
            <a:endParaRPr lang="en-GB" dirty="0"/>
          </a:p>
        </p:txBody>
      </p:sp>
      <p:pic>
        <p:nvPicPr>
          <p:cNvPr id="4" name="Content Placeholder 3" descr="Fig12_03b.gif"/>
          <p:cNvPicPr>
            <a:picLocks noChangeAspect="1"/>
          </p:cNvPicPr>
          <p:nvPr/>
        </p:nvPicPr>
        <p:blipFill rotWithShape="1">
          <a:blip r:embed="rId2"/>
          <a:srcRect l="6901" r="7815" b="28880"/>
          <a:stretch/>
        </p:blipFill>
        <p:spPr bwMode="auto">
          <a:xfrm>
            <a:off x="6470904" y="2133600"/>
            <a:ext cx="2660904" cy="2709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60917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Indeksni sekvencijalni fajl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6044748" cy="5105400"/>
          </a:xfrm>
        </p:spPr>
        <p:txBody>
          <a:bodyPr>
            <a:normAutofit lnSpcReduction="10000"/>
          </a:bodyPr>
          <a:lstStyle/>
          <a:p>
            <a:r>
              <a:rPr lang="sr-Latn-RS" sz="2800" dirty="0" smtClean="0"/>
              <a:t>Zapisi isti kao kod sekvencijalnog</a:t>
            </a:r>
            <a:endParaRPr lang="sr-Latn-RS" sz="2400" dirty="0" smtClean="0"/>
          </a:p>
          <a:p>
            <a:r>
              <a:rPr lang="sr-Latn-RS" sz="2800" dirty="0" smtClean="0"/>
              <a:t>Dva proširenja</a:t>
            </a:r>
          </a:p>
          <a:p>
            <a:r>
              <a:rPr lang="sr-Latn-RS" sz="2800" dirty="0" smtClean="0"/>
              <a:t>Indeksi koji omogućuju brži pristup</a:t>
            </a:r>
          </a:p>
          <a:p>
            <a:pPr lvl="1"/>
            <a:r>
              <a:rPr lang="sr-Latn-RS" sz="2500" dirty="0" smtClean="0"/>
              <a:t>Mogu biti u više nivoa</a:t>
            </a:r>
          </a:p>
          <a:p>
            <a:pPr lvl="1"/>
            <a:r>
              <a:rPr lang="sr-Latn-RS" sz="2500" dirty="0" smtClean="0"/>
              <a:t>Indeks je sekvencijalni fajl</a:t>
            </a:r>
          </a:p>
          <a:p>
            <a:pPr lvl="1"/>
            <a:r>
              <a:rPr lang="sr-Latn-RS" sz="2500" dirty="0" smtClean="0"/>
              <a:t>Svaki slog sadrži ključ (jednak ključu u glavnom fajlu) i pokazivač na glavni fajl</a:t>
            </a:r>
          </a:p>
          <a:p>
            <a:pPr lvl="1"/>
            <a:r>
              <a:rPr lang="sr-Latn-RS" sz="2500" dirty="0" smtClean="0"/>
              <a:t>U indeksnom fajlu je manji broj slogova</a:t>
            </a:r>
          </a:p>
          <a:p>
            <a:pPr lvl="1"/>
            <a:r>
              <a:rPr lang="sr-Latn-RS" sz="2500" dirty="0" smtClean="0"/>
              <a:t>Preko ključa u indeksu se dolazi do odgovarajućeg dela glavnog fajla </a:t>
            </a:r>
          </a:p>
          <a:p>
            <a:pPr lvl="1"/>
            <a:endParaRPr lang="sr-Latn-RS" sz="2500" dirty="0" smtClean="0"/>
          </a:p>
        </p:txBody>
      </p:sp>
      <p:pic>
        <p:nvPicPr>
          <p:cNvPr id="4" name="Content Placeholder 3" descr="Fig12_03c.gif"/>
          <p:cNvPicPr>
            <a:picLocks noChangeAspect="1"/>
          </p:cNvPicPr>
          <p:nvPr/>
        </p:nvPicPr>
        <p:blipFill rotWithShape="1">
          <a:blip r:embed="rId2"/>
          <a:srcRect l="9655" b="10127"/>
          <a:stretch/>
        </p:blipFill>
        <p:spPr bwMode="auto">
          <a:xfrm>
            <a:off x="6657396" y="2310696"/>
            <a:ext cx="2453076" cy="262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05784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Indeksni sekvencijalni fajl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sz="2800" dirty="0"/>
              <a:t>Fajl prekoračenja</a:t>
            </a:r>
            <a:endParaRPr lang="en-US" sz="2800" dirty="0"/>
          </a:p>
          <a:p>
            <a:pPr lvl="1"/>
            <a:r>
              <a:rPr lang="sr-Latn-RS" dirty="0"/>
              <a:t>Novi zapis ide u poseban fajl</a:t>
            </a:r>
          </a:p>
          <a:p>
            <a:pPr lvl="1"/>
            <a:r>
              <a:rPr lang="sr-Latn-RS" dirty="0"/>
              <a:t>U zapis koji prethodi novom zapisu se upiše pokazivač na novi zapis u fajlu </a:t>
            </a:r>
            <a:r>
              <a:rPr lang="sr-Latn-RS" dirty="0" smtClean="0"/>
              <a:t>prekoračenja</a:t>
            </a:r>
          </a:p>
          <a:p>
            <a:pPr lvl="1"/>
            <a:r>
              <a:rPr lang="sr-Latn-RS" dirty="0" smtClean="0"/>
              <a:t>Periodično se vrši spajanje fajla prekoračenja sa glavnim fajlom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940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</p:spPr>
        <p:txBody>
          <a:bodyPr/>
          <a:lstStyle/>
          <a:p>
            <a:r>
              <a:rPr lang="sr-Latn-RS" dirty="0" smtClean="0"/>
              <a:t>Indeksni fajl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875756" cy="4495800"/>
          </a:xfrm>
        </p:spPr>
        <p:txBody>
          <a:bodyPr/>
          <a:lstStyle/>
          <a:p>
            <a:r>
              <a:rPr lang="sr-Latn-RS" dirty="0" smtClean="0"/>
              <a:t>Različiti indeksi za različita polja</a:t>
            </a:r>
            <a:endParaRPr lang="en-US" dirty="0"/>
          </a:p>
          <a:p>
            <a:r>
              <a:rPr lang="sr-Latn-RS" dirty="0" smtClean="0"/>
              <a:t>Omogućuju brzo pronalaženje ne samo zapisa, nego i polja unutar zapisa</a:t>
            </a:r>
          </a:p>
          <a:p>
            <a:r>
              <a:rPr lang="sr-Latn-RS" dirty="0" smtClean="0"/>
              <a:t>Zapisi mogu biti različitih dužina</a:t>
            </a:r>
          </a:p>
        </p:txBody>
      </p:sp>
      <p:pic>
        <p:nvPicPr>
          <p:cNvPr id="4" name="Content Placeholder 3" descr="Fig12_03d.gif"/>
          <p:cNvPicPr>
            <a:picLocks noChangeAspect="1"/>
          </p:cNvPicPr>
          <p:nvPr/>
        </p:nvPicPr>
        <p:blipFill rotWithShape="1">
          <a:blip r:embed="rId2"/>
          <a:srcRect b="10127"/>
          <a:stretch/>
        </p:blipFill>
        <p:spPr bwMode="auto">
          <a:xfrm>
            <a:off x="6488404" y="2057400"/>
            <a:ext cx="2655596" cy="3218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5000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Direktni ili heširani fajl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Zapisi imaju ključ</a:t>
            </a:r>
          </a:p>
          <a:p>
            <a:r>
              <a:rPr lang="sr-Latn-RS" dirty="0" smtClean="0"/>
              <a:t>Izračunava se heš kod na osnovu ključa</a:t>
            </a:r>
          </a:p>
          <a:p>
            <a:r>
              <a:rPr lang="sr-Latn-RS" dirty="0" smtClean="0"/>
              <a:t>Pristupa se lokaciji na koju pokazuje izračunati heš</a:t>
            </a:r>
          </a:p>
          <a:p>
            <a:r>
              <a:rPr lang="sr-Latn-RS" dirty="0" smtClean="0"/>
              <a:t>Na toj lokaciji može biti više zapisa koji imaju isti heš kod</a:t>
            </a:r>
          </a:p>
          <a:p>
            <a:pPr lvl="1"/>
            <a:r>
              <a:rPr lang="sr-Latn-RS" dirty="0" smtClean="0"/>
              <a:t>Prolazi se sekvencijalno kroz sve takve zapise da bi se pronašao željeni zapis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25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Informacije o fajlu</a:t>
            </a:r>
            <a:br>
              <a:rPr lang="sr-Latn-RS" dirty="0"/>
            </a:br>
            <a:r>
              <a:rPr lang="sr-Latn-RS" dirty="0" smtClean="0"/>
              <a:t>Upravljački blok fajla</a:t>
            </a:r>
            <a:endParaRPr lang="en-GB" dirty="0"/>
          </a:p>
        </p:txBody>
      </p:sp>
      <p:pic>
        <p:nvPicPr>
          <p:cNvPr id="4098" name="Picture 2" descr="http://fileinfo.com/images/help/win-file-propertie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752600"/>
            <a:ext cx="3495675" cy="480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875" y="2438400"/>
            <a:ext cx="4664090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2687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Informacije o fajlu</a:t>
            </a:r>
            <a:br>
              <a:rPr lang="sr-Latn-RS" dirty="0" smtClean="0"/>
            </a:br>
            <a:r>
              <a:rPr lang="sr-Latn-RS" dirty="0" smtClean="0"/>
              <a:t>Osnovne informacije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Ime fajla</a:t>
            </a:r>
            <a:endParaRPr lang="en-NZ" dirty="0"/>
          </a:p>
          <a:p>
            <a:pPr lvl="1"/>
            <a:r>
              <a:rPr lang="sr-Latn-RS" dirty="0" smtClean="0"/>
              <a:t>Jedinstveno unutar direktorijuma</a:t>
            </a:r>
            <a:endParaRPr lang="en-NZ" dirty="0"/>
          </a:p>
          <a:p>
            <a:r>
              <a:rPr lang="sr-Latn-RS" dirty="0" smtClean="0"/>
              <a:t>Tip fajla</a:t>
            </a:r>
          </a:p>
          <a:p>
            <a:pPr lvl="1"/>
            <a:r>
              <a:rPr lang="sr-Latn-RS" dirty="0" smtClean="0"/>
              <a:t>Korisniku predstavljeno ekstenzijom</a:t>
            </a:r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904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Informacije o fajlu</a:t>
            </a:r>
            <a:br>
              <a:rPr lang="sr-Latn-RS" dirty="0" smtClean="0"/>
            </a:br>
            <a:r>
              <a:rPr lang="sr-Latn-RS" dirty="0" smtClean="0"/>
              <a:t>Adresne informacije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Volumen</a:t>
            </a:r>
            <a:endParaRPr lang="en-NZ" dirty="0"/>
          </a:p>
          <a:p>
            <a:pPr lvl="1"/>
            <a:r>
              <a:rPr lang="sr-Latn-RS" dirty="0" smtClean="0"/>
              <a:t>Uređaj na kojem je fajl uskladišten</a:t>
            </a:r>
            <a:endParaRPr lang="en-NZ" dirty="0"/>
          </a:p>
          <a:p>
            <a:r>
              <a:rPr lang="sr-Latn-RS" dirty="0" smtClean="0"/>
              <a:t>Početna adresa</a:t>
            </a:r>
          </a:p>
          <a:p>
            <a:pPr lvl="1"/>
            <a:r>
              <a:rPr lang="sr-Latn-RS" dirty="0" smtClean="0"/>
              <a:t>Adresa u sekundarnom skladištu u kojoj je smešten prvi blok fajla</a:t>
            </a:r>
            <a:endParaRPr lang="en-NZ" dirty="0"/>
          </a:p>
          <a:p>
            <a:r>
              <a:rPr lang="sr-Latn-RS" dirty="0" smtClean="0"/>
              <a:t>Veličina</a:t>
            </a:r>
            <a:endParaRPr lang="en-NZ" dirty="0"/>
          </a:p>
          <a:p>
            <a:pPr lvl="1"/>
            <a:r>
              <a:rPr lang="sr-Latn-RS" dirty="0" smtClean="0"/>
              <a:t>Trenutna veličina fajla</a:t>
            </a:r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85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Informacije o fajlu</a:t>
            </a:r>
            <a:br>
              <a:rPr lang="sr-Latn-RS" dirty="0" smtClean="0"/>
            </a:br>
            <a:r>
              <a:rPr lang="sr-Latn-RS" dirty="0" smtClean="0"/>
              <a:t>Upravljanje pristupom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Vlasnik</a:t>
            </a:r>
            <a:endParaRPr lang="en-NZ" dirty="0"/>
          </a:p>
          <a:p>
            <a:pPr lvl="1"/>
            <a:r>
              <a:rPr lang="sr-Latn-RS" dirty="0" smtClean="0"/>
              <a:t>Korisnik koji ima specijalna prava u upravljanju fajlom</a:t>
            </a:r>
            <a:endParaRPr lang="en-NZ" dirty="0"/>
          </a:p>
          <a:p>
            <a:r>
              <a:rPr lang="sr-Latn-RS" dirty="0" smtClean="0"/>
              <a:t>Prava pristupa</a:t>
            </a:r>
            <a:endParaRPr lang="en-NZ" dirty="0"/>
          </a:p>
          <a:p>
            <a:pPr lvl="1"/>
            <a:r>
              <a:rPr lang="sr-Latn-RS" dirty="0" smtClean="0"/>
              <a:t>Za različite korisnike definiše operacije koje mogu da vrše nad fajlom</a:t>
            </a:r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9523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Informacije o fajlu</a:t>
            </a:r>
            <a:br>
              <a:rPr lang="sr-Latn-RS" dirty="0" smtClean="0"/>
            </a:br>
            <a:r>
              <a:rPr lang="sr-Latn-RS" dirty="0" smtClean="0"/>
              <a:t>Informacije o upotrebi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105400"/>
          </a:xfrm>
        </p:spPr>
        <p:txBody>
          <a:bodyPr>
            <a:normAutofit/>
          </a:bodyPr>
          <a:lstStyle/>
          <a:p>
            <a:r>
              <a:rPr lang="sr-Latn-RS" sz="2800" dirty="0" smtClean="0"/>
              <a:t>Vreme kreiranja</a:t>
            </a:r>
            <a:endParaRPr lang="en-NZ" sz="2800" dirty="0"/>
          </a:p>
          <a:p>
            <a:r>
              <a:rPr lang="sr-Latn-RS" sz="2800" dirty="0" smtClean="0"/>
              <a:t>Korisnik koji je kreirao fajl</a:t>
            </a:r>
            <a:endParaRPr lang="en-NZ" sz="2800" dirty="0"/>
          </a:p>
          <a:p>
            <a:r>
              <a:rPr lang="sr-Latn-RS" sz="2800" dirty="0" smtClean="0"/>
              <a:t>Vreme poslednjeg čitanja</a:t>
            </a:r>
            <a:endParaRPr lang="en-NZ" sz="2800" dirty="0"/>
          </a:p>
          <a:p>
            <a:r>
              <a:rPr lang="sr-Latn-RS" sz="2800" dirty="0" smtClean="0"/>
              <a:t>Korisnik koji je poslednji izvršio čitanje</a:t>
            </a:r>
            <a:endParaRPr lang="en-NZ" sz="2800" dirty="0"/>
          </a:p>
          <a:p>
            <a:r>
              <a:rPr lang="sr-Latn-RS" sz="2800" dirty="0" smtClean="0"/>
              <a:t>Vreme poslednje modifikacije</a:t>
            </a:r>
            <a:endParaRPr lang="en-NZ" sz="2800" dirty="0"/>
          </a:p>
          <a:p>
            <a:r>
              <a:rPr lang="sr-Latn-RS" sz="2800" dirty="0" smtClean="0"/>
              <a:t>Korisnik koji je poslednji izvršio modifikaciju</a:t>
            </a:r>
            <a:endParaRPr lang="en-NZ" sz="2800" dirty="0"/>
          </a:p>
          <a:p>
            <a:r>
              <a:rPr lang="sr-Latn-RS" sz="2800" dirty="0" smtClean="0"/>
              <a:t>Informacije o trenutnoj upotrebi</a:t>
            </a:r>
            <a:endParaRPr lang="en-NZ" sz="2800" dirty="0"/>
          </a:p>
          <a:p>
            <a:pPr lvl="1"/>
            <a:r>
              <a:rPr lang="sr-Latn-RS" sz="2400" dirty="0" smtClean="0"/>
              <a:t>Koji procesi koriste fajl</a:t>
            </a:r>
          </a:p>
          <a:p>
            <a:pPr lvl="1"/>
            <a:r>
              <a:rPr lang="sr-Latn-RS" sz="2400" dirty="0" smtClean="0"/>
              <a:t>Da li je fajl zaključan</a:t>
            </a:r>
          </a:p>
          <a:p>
            <a:pPr lvl="1"/>
            <a:r>
              <a:rPr lang="sr-Latn-RS" sz="2400" dirty="0" smtClean="0"/>
              <a:t>Da li je izmenjen u memoriji</a:t>
            </a:r>
            <a:endParaRPr lang="en-NZ" sz="28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832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 smtClean="0"/>
              <a:t>Fajlovi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Resursi koji sadrže grupe podataka</a:t>
            </a:r>
          </a:p>
          <a:p>
            <a:pPr lvl="1"/>
            <a:r>
              <a:rPr lang="en-NZ" dirty="0" err="1" smtClean="0"/>
              <a:t>Programski</a:t>
            </a:r>
            <a:r>
              <a:rPr lang="en-NZ" dirty="0" smtClean="0"/>
              <a:t> </a:t>
            </a:r>
            <a:r>
              <a:rPr lang="en-NZ" dirty="0" err="1" smtClean="0"/>
              <a:t>kod</a:t>
            </a:r>
            <a:r>
              <a:rPr lang="en-NZ" dirty="0" smtClean="0"/>
              <a:t> </a:t>
            </a:r>
            <a:r>
              <a:rPr lang="en-NZ" dirty="0" err="1" smtClean="0"/>
              <a:t>aplikacije</a:t>
            </a:r>
            <a:endParaRPr lang="sr-Latn-RS" dirty="0" smtClean="0"/>
          </a:p>
          <a:p>
            <a:pPr lvl="1"/>
            <a:r>
              <a:rPr lang="sr-Latn-RS" dirty="0" smtClean="0"/>
              <a:t>Ulazni/izlazni podaci koji se koriste pri izvršavanju</a:t>
            </a:r>
            <a:endParaRPr lang="en-NZ" dirty="0"/>
          </a:p>
          <a:p>
            <a:r>
              <a:rPr lang="sr-Latn-RS" dirty="0" smtClean="0"/>
              <a:t>Sistem za upravljanje fajlovima</a:t>
            </a:r>
          </a:p>
          <a:p>
            <a:pPr lvl="1"/>
            <a:r>
              <a:rPr lang="sr-Latn-RS" dirty="0" smtClean="0"/>
              <a:t>Sistemski softver zadužen za rad sa fajlovima</a:t>
            </a:r>
          </a:p>
          <a:p>
            <a:pPr lvl="1"/>
            <a:r>
              <a:rPr lang="sr-Latn-RS" dirty="0" smtClean="0"/>
              <a:t>Obezbeđuje apstrakciju resursa uskladištenih u sekundarnoj memoriji</a:t>
            </a:r>
          </a:p>
          <a:p>
            <a:pPr lvl="1"/>
            <a:r>
              <a:rPr lang="sr-Latn-RS" dirty="0" smtClean="0"/>
              <a:t>Može se smatrati delom OS</a:t>
            </a:r>
            <a:endParaRPr lang="en-NZ" dirty="0"/>
          </a:p>
          <a:p>
            <a:pPr lvl="1"/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8212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Direktorijumi fajlova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Fajlovi se evidentiraju u direktorijumima</a:t>
            </a:r>
          </a:p>
          <a:p>
            <a:r>
              <a:rPr lang="sr-Latn-RS" dirty="0"/>
              <a:t>Direktorijum obezbeđuje mapiranje imena fajlova na fajl resurse na </a:t>
            </a:r>
            <a:r>
              <a:rPr lang="sr-Latn-RS" dirty="0" smtClean="0"/>
              <a:t>disku</a:t>
            </a:r>
          </a:p>
          <a:p>
            <a:r>
              <a:rPr lang="sr-Latn-RS" dirty="0" smtClean="0"/>
              <a:t>I direktorijum je fajl</a:t>
            </a:r>
          </a:p>
        </p:txBody>
      </p:sp>
      <p:pic>
        <p:nvPicPr>
          <p:cNvPr id="5122" name="Picture 2" descr="http://3.bp.blogspot.com/-b7waFtGvGR0/TeOhlRiUBMI/AAAAAAAAAXE/uTn5zGARJD0/s1600/new-folder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200400"/>
            <a:ext cx="33528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44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Operacije nad direktorijumom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r-Latn-RS" dirty="0" smtClean="0"/>
              <a:t>Pretraživanje</a:t>
            </a:r>
          </a:p>
          <a:p>
            <a:pPr lvl="1"/>
            <a:r>
              <a:rPr lang="sr-Latn-RS" dirty="0" smtClean="0"/>
              <a:t>Pronalaženje fajla u direktorijumu</a:t>
            </a:r>
          </a:p>
          <a:p>
            <a:r>
              <a:rPr lang="sr-Latn-RS" dirty="0" smtClean="0"/>
              <a:t>Kreiranje fajla</a:t>
            </a:r>
          </a:p>
          <a:p>
            <a:pPr lvl="1"/>
            <a:r>
              <a:rPr lang="sr-Latn-RS" dirty="0" smtClean="0"/>
              <a:t>Potrebno je dodati novu stavku u direktorijum</a:t>
            </a:r>
            <a:endParaRPr lang="en-NZ" dirty="0"/>
          </a:p>
          <a:p>
            <a:r>
              <a:rPr lang="sr-Latn-RS" dirty="0" smtClean="0"/>
              <a:t>Brisanje fajla</a:t>
            </a:r>
          </a:p>
          <a:p>
            <a:pPr lvl="1"/>
            <a:r>
              <a:rPr lang="sr-Latn-RS" dirty="0" smtClean="0"/>
              <a:t>Potrebno je obrisati stavku u direktorijumu</a:t>
            </a:r>
            <a:endParaRPr lang="en-NZ" dirty="0"/>
          </a:p>
          <a:p>
            <a:r>
              <a:rPr lang="sr-Latn-RS" dirty="0" smtClean="0"/>
              <a:t>Listanje direktorijuma</a:t>
            </a:r>
          </a:p>
          <a:p>
            <a:pPr lvl="1"/>
            <a:r>
              <a:rPr lang="sr-Latn-RS" dirty="0" smtClean="0"/>
              <a:t>Spisak fajlova u direktorijumu sa dodatnim informacijama o fajlovima</a:t>
            </a:r>
            <a:endParaRPr lang="en-NZ" dirty="0"/>
          </a:p>
          <a:p>
            <a:r>
              <a:rPr lang="sr-Latn-RS" dirty="0" smtClean="0"/>
              <a:t>Ažuriranje direktorijuma</a:t>
            </a:r>
          </a:p>
          <a:p>
            <a:pPr lvl="1"/>
            <a:r>
              <a:rPr lang="sr-Latn-RS" dirty="0" smtClean="0"/>
              <a:t>Promena atributa fajla koji se skladište u direktorijumu</a:t>
            </a:r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38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Struktura direktorijuma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657600"/>
          </a:xfrm>
        </p:spPr>
        <p:txBody>
          <a:bodyPr>
            <a:normAutofit fontScale="92500"/>
          </a:bodyPr>
          <a:lstStyle/>
          <a:p>
            <a:r>
              <a:rPr lang="sr-Latn-RS" dirty="0" smtClean="0"/>
              <a:t>Pravi se tako da efikasno podrži opisane operacije</a:t>
            </a:r>
          </a:p>
          <a:p>
            <a:r>
              <a:rPr lang="sr-Latn-RS" dirty="0" smtClean="0"/>
              <a:t>Najjednostavnija varijanta</a:t>
            </a:r>
          </a:p>
          <a:p>
            <a:pPr lvl="1"/>
            <a:r>
              <a:rPr lang="sr-Latn-RS" dirty="0" smtClean="0"/>
              <a:t>Lista stavki</a:t>
            </a:r>
          </a:p>
          <a:p>
            <a:pPr lvl="1"/>
            <a:r>
              <a:rPr lang="sr-Latn-RS" dirty="0" smtClean="0"/>
              <a:t>Svaka stavka opisuje jedan fajl</a:t>
            </a:r>
            <a:endParaRPr lang="en-US" dirty="0"/>
          </a:p>
          <a:p>
            <a:pPr lvl="1"/>
            <a:r>
              <a:rPr lang="sr-Latn-RS" dirty="0" smtClean="0"/>
              <a:t>Lista se definiše u sekvencijalnom fajlu</a:t>
            </a:r>
          </a:p>
          <a:p>
            <a:pPr lvl="1"/>
            <a:r>
              <a:rPr lang="sr-Latn-RS" dirty="0" smtClean="0"/>
              <a:t>Fajlovi nisu nikako organizovani</a:t>
            </a:r>
          </a:p>
          <a:p>
            <a:pPr lvl="1"/>
            <a:r>
              <a:rPr lang="sr-Latn-RS" dirty="0" smtClean="0"/>
              <a:t>Ime fajla mora biti jedinstveno na nivou čitavog sistema</a:t>
            </a:r>
            <a:endParaRPr lang="en-US" dirty="0" smtClean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943" y="5105400"/>
            <a:ext cx="6505575" cy="156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28800" y="6556507"/>
            <a:ext cx="5715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1100" dirty="0" smtClean="0"/>
              <a:t>*Slika preuzeta iz „Operating System Concepts 9th Edition“</a:t>
            </a:r>
            <a:r>
              <a:rPr lang="sr-Latn-RS" sz="1100" i="1" dirty="0" smtClean="0"/>
              <a:t>, </a:t>
            </a:r>
            <a:r>
              <a:rPr lang="sr-Latn-RS" sz="1100" dirty="0" smtClean="0"/>
              <a:t>Silbershatz, Galving i Gagne </a:t>
            </a:r>
            <a:r>
              <a:rPr lang="sr-Latn-RS" sz="1100" i="1" dirty="0" smtClean="0"/>
              <a:t> 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3807386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540507"/>
            <a:ext cx="5619228" cy="2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Struktura direktorijuma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352800"/>
          </a:xfrm>
        </p:spPr>
        <p:txBody>
          <a:bodyPr>
            <a:normAutofit fontScale="92500" lnSpcReduction="20000"/>
          </a:bodyPr>
          <a:lstStyle/>
          <a:p>
            <a:r>
              <a:rPr lang="sr-Latn-RS" dirty="0" smtClean="0"/>
              <a:t>Organizacija u dva nivoa</a:t>
            </a:r>
          </a:p>
          <a:p>
            <a:pPr lvl="1"/>
            <a:r>
              <a:rPr lang="sr-Latn-RS" dirty="0" smtClean="0"/>
              <a:t>Pokušaj da se reše neki od problema sekvencijalne organizacije direktorijuma</a:t>
            </a:r>
          </a:p>
          <a:p>
            <a:pPr lvl="1"/>
            <a:r>
              <a:rPr lang="sr-Latn-RS" dirty="0" smtClean="0"/>
              <a:t>Postoji jedan glavni direktorijum i</a:t>
            </a:r>
          </a:p>
          <a:p>
            <a:pPr lvl="1"/>
            <a:r>
              <a:rPr lang="sr-Latn-RS" dirty="0" smtClean="0"/>
              <a:t>Po jedan direktorijum za svakog korisnika</a:t>
            </a:r>
          </a:p>
          <a:p>
            <a:pPr lvl="1"/>
            <a:r>
              <a:rPr lang="sr-Latn-RS" dirty="0" smtClean="0"/>
              <a:t>Korisnički direktorijum je sekvencijalni spisak korisnikovih fajlova</a:t>
            </a:r>
          </a:p>
          <a:p>
            <a:pPr lvl="1"/>
            <a:r>
              <a:rPr lang="sr-Latn-RS" dirty="0" smtClean="0"/>
              <a:t>Na nivou jednog korisnika, fajlovi moraju imati jedinstveno ime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6556507"/>
            <a:ext cx="5715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1100" dirty="0" smtClean="0"/>
              <a:t>*Slika preuzeta iz „Operating System Concepts 9th Edition“</a:t>
            </a:r>
            <a:r>
              <a:rPr lang="sr-Latn-RS" sz="1100" i="1" dirty="0" smtClean="0"/>
              <a:t>, </a:t>
            </a:r>
            <a:r>
              <a:rPr lang="sr-Latn-RS" sz="1100" dirty="0" smtClean="0"/>
              <a:t>Silbershatz, Galving i Gagne </a:t>
            </a:r>
            <a:r>
              <a:rPr lang="sr-Latn-RS" sz="1100" i="1" dirty="0" smtClean="0"/>
              <a:t> 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377517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Struktura direktorijuma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302752" cy="1905000"/>
          </a:xfrm>
        </p:spPr>
        <p:txBody>
          <a:bodyPr>
            <a:normAutofit/>
          </a:bodyPr>
          <a:lstStyle/>
          <a:p>
            <a:r>
              <a:rPr lang="sr-Latn-RS" dirty="0" smtClean="0"/>
              <a:t>Hijerarhijska struktura</a:t>
            </a:r>
          </a:p>
          <a:p>
            <a:pPr lvl="1"/>
            <a:r>
              <a:rPr lang="sr-Latn-RS" dirty="0" smtClean="0"/>
              <a:t>Univerzalno prihvaćena varijanta</a:t>
            </a:r>
          </a:p>
          <a:p>
            <a:pPr lvl="1"/>
            <a:r>
              <a:rPr lang="sr-Latn-RS" dirty="0" smtClean="0"/>
              <a:t>Svaki direktorijum može da sadrži poddirektorijume i fajlove 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4" name="Content Placeholder 3" descr="Fig12_04.gif"/>
          <p:cNvPicPr>
            <a:picLocks noChangeAspect="1"/>
          </p:cNvPicPr>
          <p:nvPr/>
        </p:nvPicPr>
        <p:blipFill rotWithShape="1">
          <a:blip r:embed="rId2"/>
          <a:srcRect b="12595"/>
          <a:stretch/>
        </p:blipFill>
        <p:spPr bwMode="auto">
          <a:xfrm>
            <a:off x="2362200" y="3352800"/>
            <a:ext cx="3937920" cy="3130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9193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Primer hijerarhijske strukture</a:t>
            </a:r>
            <a:endParaRPr lang="en-GB" dirty="0"/>
          </a:p>
        </p:txBody>
      </p:sp>
      <p:pic>
        <p:nvPicPr>
          <p:cNvPr id="4" name="Content Placeholder 3" descr="Fig12_05.gif"/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b="8807"/>
          <a:stretch/>
        </p:blipFill>
        <p:spPr>
          <a:xfrm>
            <a:off x="2971800" y="1524000"/>
            <a:ext cx="3903040" cy="5256000"/>
          </a:xfrm>
        </p:spPr>
      </p:pic>
    </p:spTree>
    <p:extLst>
      <p:ext uri="{BB962C8B-B14F-4D97-AF65-F5344CB8AC3E}">
        <p14:creationId xmlns:p14="http://schemas.microsoft.com/office/powerpoint/2010/main" val="1709428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Imenovanje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r-Latn-RS" dirty="0" smtClean="0"/>
              <a:t>Korisnik treba da ima mogućnost referenciranja fajla po imenu</a:t>
            </a:r>
          </a:p>
          <a:p>
            <a:pPr lvl="1"/>
            <a:r>
              <a:rPr lang="sr-Latn-RS" dirty="0" smtClean="0"/>
              <a:t>Nije realno očekivati da se svim fajlovima na disku daju različita imena</a:t>
            </a:r>
          </a:p>
          <a:p>
            <a:r>
              <a:rPr lang="sr-Latn-RS" dirty="0" smtClean="0"/>
              <a:t>Fajlovi se referenciraju preko putanje</a:t>
            </a:r>
          </a:p>
          <a:p>
            <a:pPr lvl="1"/>
            <a:r>
              <a:rPr lang="sr-Latn-RS" dirty="0" smtClean="0"/>
              <a:t>Npr. </a:t>
            </a:r>
            <a:r>
              <a:rPr lang="sr-Latn-RS" dirty="0" smtClean="0">
                <a:latin typeface="Calibri" pitchFamily="34" charset="0"/>
              </a:rPr>
              <a:t>/home/rs12345/downloads/documents</a:t>
            </a:r>
          </a:p>
          <a:p>
            <a:pPr lvl="1"/>
            <a:r>
              <a:rPr lang="sr-Latn-RS" dirty="0" smtClean="0"/>
              <a:t>Putanja se dobija idući od korenskog direktorijuma, preko njegovih poddirektorijuma dok se dođe do direktorijuma u kojem je traženi fajli</a:t>
            </a:r>
          </a:p>
          <a:p>
            <a:pPr lvl="1"/>
            <a:r>
              <a:rPr lang="sr-Latn-RS" dirty="0" smtClean="0"/>
              <a:t>Ista imena fajlova su dozvoljena ako se putanje razlikuju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113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Radni direktorijum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Stalno navođenje pune putanje je naporno za korisnika</a:t>
            </a:r>
          </a:p>
          <a:p>
            <a:r>
              <a:rPr lang="sr-Latn-RS" dirty="0" smtClean="0"/>
              <a:t>U svakom trenutku postoji </a:t>
            </a:r>
            <a:r>
              <a:rPr lang="sr-Latn-RS" b="1" dirty="0" smtClean="0"/>
              <a:t>radni direktorijum</a:t>
            </a:r>
            <a:endParaRPr lang="sr-Latn-RS" dirty="0" smtClean="0"/>
          </a:p>
          <a:p>
            <a:pPr lvl="1"/>
            <a:r>
              <a:rPr lang="sr-Latn-RS" dirty="0" smtClean="0"/>
              <a:t>Direktorijum u kojem je korisnik trenutno pozicioniran</a:t>
            </a:r>
          </a:p>
          <a:p>
            <a:pPr lvl="1"/>
            <a:r>
              <a:rPr lang="sr-Latn-RS" dirty="0" smtClean="0"/>
              <a:t>Sve putanje do fajlova su relativne u odnosu na radni direktorijum</a:t>
            </a:r>
          </a:p>
          <a:p>
            <a:pPr lvl="1"/>
            <a:r>
              <a:rPr lang="sr-Latn-RS" dirty="0" smtClean="0"/>
              <a:t>Osim ako se eksplicitno navede puna putanja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793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Deljenje fajlova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sz="2400" dirty="0" smtClean="0"/>
              <a:t>Standardni zahtev u multiprogramiranom sistemu je da iste fajlove koriste različiti procesi i korisnici</a:t>
            </a:r>
          </a:p>
          <a:p>
            <a:r>
              <a:rPr lang="sr-Latn-RS" sz="2400" dirty="0" smtClean="0"/>
              <a:t>Potrebno je upravljati</a:t>
            </a:r>
            <a:endParaRPr lang="en-US" sz="2400" dirty="0"/>
          </a:p>
          <a:p>
            <a:pPr lvl="1"/>
            <a:r>
              <a:rPr lang="sr-Latn-RS" sz="2000" dirty="0" smtClean="0"/>
              <a:t>Pravima pristupa fajlu</a:t>
            </a:r>
            <a:endParaRPr lang="en-US" sz="2000" dirty="0"/>
          </a:p>
          <a:p>
            <a:pPr lvl="1"/>
            <a:r>
              <a:rPr lang="sr-Latn-RS" sz="2000" dirty="0" smtClean="0"/>
              <a:t>Istovremenim pristupom fajlu</a:t>
            </a:r>
          </a:p>
          <a:p>
            <a:pPr lvl="1"/>
            <a:endParaRPr lang="en-US" sz="2000" dirty="0"/>
          </a:p>
        </p:txBody>
      </p:sp>
      <p:pic>
        <p:nvPicPr>
          <p:cNvPr id="4" name="Mr. Bean - The Exam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8200" y="2590800"/>
            <a:ext cx="419100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70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Prava pristupa fajlu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Nikakvo</a:t>
            </a:r>
          </a:p>
          <a:p>
            <a:pPr lvl="1"/>
            <a:r>
              <a:rPr lang="sr-Latn-RS" dirty="0" smtClean="0"/>
              <a:t>Korisnik nije ni svestan postojanja fajla</a:t>
            </a:r>
          </a:p>
          <a:p>
            <a:r>
              <a:rPr lang="sr-Latn-RS" dirty="0" smtClean="0"/>
              <a:t>Znanje</a:t>
            </a:r>
          </a:p>
          <a:p>
            <a:pPr lvl="1"/>
            <a:r>
              <a:rPr lang="sr-Latn-RS" dirty="0" smtClean="0"/>
              <a:t>Korisnik može da utvrdi da fajl postoji i ko je vlasnik</a:t>
            </a:r>
          </a:p>
          <a:p>
            <a:r>
              <a:rPr lang="sr-Latn-RS" dirty="0" smtClean="0"/>
              <a:t>Izvršavanje</a:t>
            </a:r>
          </a:p>
          <a:p>
            <a:pPr lvl="1"/>
            <a:r>
              <a:rPr lang="sr-Latn-RS" dirty="0" smtClean="0"/>
              <a:t>Korisnik može da učita i izvrši program</a:t>
            </a:r>
          </a:p>
          <a:p>
            <a:pPr lvl="1"/>
            <a:r>
              <a:rPr lang="sr-Latn-RS" dirty="0" smtClean="0"/>
              <a:t>Ne može da kopira fajl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838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Fajl sistem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Skup metoda i struktura podataka koje OS koristi za upravljanje fajlovima</a:t>
            </a:r>
          </a:p>
          <a:p>
            <a:r>
              <a:rPr lang="sr-Latn-RS" dirty="0" smtClean="0"/>
              <a:t>Definiše kako su fajlovi na disku organizovani</a:t>
            </a:r>
          </a:p>
          <a:p>
            <a:r>
              <a:rPr lang="sr-Latn-RS" dirty="0" smtClean="0"/>
              <a:t>Postoje različiti tipovi fajl sistema</a:t>
            </a:r>
          </a:p>
          <a:p>
            <a:pPr lvl="1"/>
            <a:r>
              <a:rPr lang="sr-Latn-RS" dirty="0" smtClean="0"/>
              <a:t>ext2, ext3, ext4</a:t>
            </a:r>
          </a:p>
          <a:p>
            <a:pPr lvl="1"/>
            <a:r>
              <a:rPr lang="sr-Latn-RS" dirty="0" smtClean="0"/>
              <a:t>NFS</a:t>
            </a:r>
          </a:p>
          <a:p>
            <a:pPr lvl="1"/>
            <a:r>
              <a:rPr lang="sr-Latn-RS" dirty="0" smtClean="0"/>
              <a:t>FAT</a:t>
            </a:r>
          </a:p>
          <a:p>
            <a:pPr lvl="1"/>
            <a:r>
              <a:rPr lang="sr-Latn-RS" dirty="0" smtClean="0"/>
              <a:t>NTFS</a:t>
            </a:r>
          </a:p>
          <a:p>
            <a:pPr lvl="1"/>
            <a:r>
              <a:rPr lang="sr-Latn-RS" dirty="0" smtClean="0"/>
              <a:t>...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21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Prava pristupa fajlu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Čitanje</a:t>
            </a:r>
            <a:endParaRPr lang="en-US" dirty="0"/>
          </a:p>
          <a:p>
            <a:pPr lvl="1"/>
            <a:r>
              <a:rPr lang="sr-Latn-RS" dirty="0" smtClean="0"/>
              <a:t>Korisnik može da čita fajl u bilo koju svrhu</a:t>
            </a:r>
          </a:p>
          <a:p>
            <a:pPr lvl="1"/>
            <a:r>
              <a:rPr lang="sr-Latn-RS" dirty="0" smtClean="0"/>
              <a:t>Najčešće uključuje i pravo kopiranja</a:t>
            </a:r>
            <a:endParaRPr lang="en-US" dirty="0"/>
          </a:p>
          <a:p>
            <a:r>
              <a:rPr lang="sr-Latn-RS" dirty="0" smtClean="0"/>
              <a:t>Dodavanje podataka</a:t>
            </a:r>
            <a:endParaRPr lang="en-US" dirty="0"/>
          </a:p>
          <a:p>
            <a:pPr lvl="1"/>
            <a:r>
              <a:rPr lang="sr-Latn-RS" dirty="0" smtClean="0"/>
              <a:t>Korisnik ima pravo samo da dodaje nove podatke u fajl</a:t>
            </a:r>
          </a:p>
          <a:p>
            <a:pPr lvl="1"/>
            <a:r>
              <a:rPr lang="sr-Latn-RS" dirty="0" smtClean="0"/>
              <a:t>Ne može da menja ili briše postojeći sadržaj</a:t>
            </a:r>
          </a:p>
          <a:p>
            <a:endParaRPr lang="sr-Latn-RS" dirty="0" smtClean="0"/>
          </a:p>
        </p:txBody>
      </p:sp>
    </p:spTree>
    <p:extLst>
      <p:ext uri="{BB962C8B-B14F-4D97-AF65-F5344CB8AC3E}">
        <p14:creationId xmlns:p14="http://schemas.microsoft.com/office/powerpoint/2010/main" val="1281213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Prava pristupa fajlu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Ažuriranje</a:t>
            </a:r>
            <a:endParaRPr lang="en-US" dirty="0"/>
          </a:p>
          <a:p>
            <a:pPr lvl="1"/>
            <a:r>
              <a:rPr lang="sr-Latn-RS" dirty="0" smtClean="0"/>
              <a:t>Korisnik može da menja, briše i dodaje podatke u fajl</a:t>
            </a:r>
          </a:p>
          <a:p>
            <a:r>
              <a:rPr lang="sr-Latn-RS" dirty="0" smtClean="0"/>
              <a:t>Promena prava pristupa</a:t>
            </a:r>
            <a:endParaRPr lang="en-US" dirty="0"/>
          </a:p>
          <a:p>
            <a:pPr lvl="1"/>
            <a:r>
              <a:rPr lang="sr-Latn-RS" dirty="0" smtClean="0"/>
              <a:t>Korisnik može da promeni prava pristupa nad fajlom</a:t>
            </a:r>
          </a:p>
          <a:p>
            <a:pPr lvl="1"/>
            <a:r>
              <a:rPr lang="sr-Latn-RS" dirty="0" smtClean="0"/>
              <a:t>Obično ovo pravo ima samo vlasnik</a:t>
            </a:r>
          </a:p>
          <a:p>
            <a:r>
              <a:rPr lang="sr-Latn-RS" dirty="0" smtClean="0"/>
              <a:t>Brisanje</a:t>
            </a:r>
            <a:endParaRPr lang="en-US" dirty="0"/>
          </a:p>
          <a:p>
            <a:pPr lvl="1"/>
            <a:r>
              <a:rPr lang="sr-Latn-RS" dirty="0" smtClean="0"/>
              <a:t>Korisnik ima pravo da briše fajl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1483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Prava pristupa fajlu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Od svih pomenutih prava najčešće je podržana kontrola samo za</a:t>
            </a:r>
          </a:p>
          <a:p>
            <a:pPr lvl="1"/>
            <a:r>
              <a:rPr lang="sr-Latn-RS" dirty="0" smtClean="0"/>
              <a:t>Pravo čitanja</a:t>
            </a:r>
          </a:p>
          <a:p>
            <a:pPr lvl="1"/>
            <a:r>
              <a:rPr lang="sr-Latn-RS" dirty="0" smtClean="0"/>
              <a:t>Pravo upisa</a:t>
            </a:r>
          </a:p>
          <a:p>
            <a:pPr lvl="1"/>
            <a:r>
              <a:rPr lang="sr-Latn-RS" dirty="0" smtClean="0"/>
              <a:t>Pravo izvršavanja</a:t>
            </a:r>
          </a:p>
          <a:p>
            <a:pPr lvl="1"/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4721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Organizacija korisnika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Prava se dodeljuju</a:t>
            </a:r>
          </a:p>
          <a:p>
            <a:pPr lvl="1"/>
            <a:r>
              <a:rPr lang="sr-Latn-RS" dirty="0" smtClean="0"/>
              <a:t>Spe</a:t>
            </a:r>
            <a:r>
              <a:rPr lang="en-US" smtClean="0"/>
              <a:t>ci</a:t>
            </a:r>
            <a:r>
              <a:rPr lang="sr-Latn-RS" smtClean="0"/>
              <a:t>fičnom </a:t>
            </a:r>
            <a:r>
              <a:rPr lang="sr-Latn-RS" dirty="0" smtClean="0"/>
              <a:t>korisniku</a:t>
            </a:r>
          </a:p>
          <a:p>
            <a:pPr lvl="2"/>
            <a:r>
              <a:rPr lang="sr-Latn-RS" dirty="0" smtClean="0"/>
              <a:t>Identifikovan na osnovu korisničkog identifikatora</a:t>
            </a:r>
          </a:p>
          <a:p>
            <a:pPr lvl="1"/>
            <a:r>
              <a:rPr lang="sr-Latn-RS" dirty="0" smtClean="0"/>
              <a:t>Korisničkoj grupi</a:t>
            </a:r>
          </a:p>
          <a:p>
            <a:pPr lvl="2"/>
            <a:r>
              <a:rPr lang="sr-Latn-RS" dirty="0" smtClean="0"/>
              <a:t>Korisnici se organizuju u grupe</a:t>
            </a:r>
          </a:p>
          <a:p>
            <a:pPr lvl="2"/>
            <a:r>
              <a:rPr lang="sr-Latn-RS" dirty="0" smtClean="0"/>
              <a:t>Korisnik može biti član više grupa</a:t>
            </a:r>
          </a:p>
          <a:p>
            <a:pPr lvl="1"/>
            <a:r>
              <a:rPr lang="sr-Latn-RS" dirty="0" smtClean="0"/>
              <a:t>Svima</a:t>
            </a:r>
          </a:p>
          <a:p>
            <a:pPr lvl="2"/>
            <a:r>
              <a:rPr lang="sr-Latn-RS" dirty="0" smtClean="0"/>
              <a:t>Prava se odnose na sve korisnike bez obzira na njihov identitet ili pripadnost grupama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652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Istovremeni pristup fajlu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Različiti procesi mogu istovremeno da pristupaju fajlu</a:t>
            </a:r>
          </a:p>
          <a:p>
            <a:r>
              <a:rPr lang="sr-Latn-RS" dirty="0" smtClean="0"/>
              <a:t>U principu je to dozvoljeno ponašanje</a:t>
            </a:r>
          </a:p>
          <a:p>
            <a:r>
              <a:rPr lang="sr-Latn-RS" dirty="0" smtClean="0"/>
              <a:t>Moguće je zaključati fajl da bi se zabranila istovremena izmena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870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Blokovi i zapisi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Zapisi su logičke jedinice pristupa strukturiranom fajlu</a:t>
            </a:r>
          </a:p>
          <a:p>
            <a:r>
              <a:rPr lang="sr-Latn-RS" dirty="0" smtClean="0"/>
              <a:t>Blokovi su jedinice nad kojima se vrše U/I operacije sa sekundarnim skladištem </a:t>
            </a:r>
          </a:p>
          <a:p>
            <a:r>
              <a:rPr lang="sr-Latn-RS" dirty="0" smtClean="0"/>
              <a:t>Tri metoda mapiranja zapisa na blokove</a:t>
            </a:r>
            <a:endParaRPr lang="en-NZ" dirty="0"/>
          </a:p>
          <a:p>
            <a:pPr lvl="1"/>
            <a:r>
              <a:rPr lang="sr-Latn-RS" dirty="0" smtClean="0"/>
              <a:t>Fiksno blokiranje</a:t>
            </a:r>
            <a:endParaRPr lang="en-NZ" dirty="0"/>
          </a:p>
          <a:p>
            <a:pPr lvl="1"/>
            <a:r>
              <a:rPr lang="sr-Latn-RS" dirty="0" smtClean="0"/>
              <a:t>Blokiranje promenljive dužine sa premošćenjem</a:t>
            </a:r>
            <a:endParaRPr lang="en-NZ" dirty="0"/>
          </a:p>
          <a:p>
            <a:pPr lvl="1"/>
            <a:r>
              <a:rPr lang="sr-Latn-RS" dirty="0" smtClean="0"/>
              <a:t>Blokiranje promenljive dužine bez premošćenja</a:t>
            </a:r>
            <a:endParaRPr lang="en-NZ" dirty="0"/>
          </a:p>
          <a:p>
            <a:pPr lvl="1"/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396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Fiksno blokiranje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895600"/>
          </a:xfrm>
        </p:spPr>
        <p:txBody>
          <a:bodyPr>
            <a:normAutofit lnSpcReduction="10000"/>
          </a:bodyPr>
          <a:lstStyle/>
          <a:p>
            <a:r>
              <a:rPr lang="sr-Latn-RS" dirty="0"/>
              <a:t>Uobičajena </a:t>
            </a:r>
            <a:r>
              <a:rPr lang="sr-Latn-RS" dirty="0" smtClean="0"/>
              <a:t>varijanta</a:t>
            </a:r>
          </a:p>
          <a:p>
            <a:r>
              <a:rPr lang="sr-Latn-RS" dirty="0" smtClean="0"/>
              <a:t>Blokovi fiksne dužine</a:t>
            </a:r>
          </a:p>
          <a:p>
            <a:r>
              <a:rPr lang="sr-Latn-RS" dirty="0" smtClean="0"/>
              <a:t>Ceo broj zapisa se smešta u blok</a:t>
            </a:r>
          </a:p>
          <a:p>
            <a:r>
              <a:rPr lang="sr-Latn-RS" dirty="0" smtClean="0"/>
              <a:t>Na kraju svakog bloka može biti neiskorišćenog prostora</a:t>
            </a:r>
            <a:endParaRPr lang="en-NZ" dirty="0"/>
          </a:p>
          <a:p>
            <a:pPr lvl="1"/>
            <a:r>
              <a:rPr lang="sr-Latn-RS" dirty="0" smtClean="0"/>
              <a:t>Interna fragmentacija</a:t>
            </a:r>
          </a:p>
          <a:p>
            <a:endParaRPr lang="en-GB" dirty="0"/>
          </a:p>
        </p:txBody>
      </p:sp>
      <p:pic>
        <p:nvPicPr>
          <p:cNvPr id="4" name="Content Placeholder 3" descr="Fig12_06a.gif"/>
          <p:cNvPicPr>
            <a:picLocks noChangeAspect="1"/>
          </p:cNvPicPr>
          <p:nvPr/>
        </p:nvPicPr>
        <p:blipFill rotWithShape="1">
          <a:blip r:embed="rId2"/>
          <a:srcRect b="13318"/>
          <a:stretch/>
        </p:blipFill>
        <p:spPr>
          <a:xfrm>
            <a:off x="381000" y="4304906"/>
            <a:ext cx="850852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50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Blokiranje promenljive dužine sa premošćenjem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302752" cy="2895600"/>
          </a:xfrm>
        </p:spPr>
        <p:txBody>
          <a:bodyPr>
            <a:normAutofit lnSpcReduction="10000"/>
          </a:bodyPr>
          <a:lstStyle/>
          <a:p>
            <a:r>
              <a:rPr lang="sr-Latn-RS" dirty="0" smtClean="0"/>
              <a:t>Zapisi promenljive dužine se pakuju u blokove promenljive dužine bez neiskorišćenog prostora</a:t>
            </a:r>
            <a:endParaRPr lang="en-NZ" dirty="0"/>
          </a:p>
          <a:p>
            <a:r>
              <a:rPr lang="sr-Latn-RS" dirty="0" smtClean="0"/>
              <a:t>Neki zapisi mogu da se protežu na više blokova</a:t>
            </a:r>
            <a:endParaRPr lang="en-NZ" dirty="0"/>
          </a:p>
          <a:p>
            <a:pPr lvl="1"/>
            <a:r>
              <a:rPr lang="sr-Latn-RS" dirty="0" smtClean="0"/>
              <a:t>Pokazivač ukazuje na sledeći blok gde se zapis nastavlja</a:t>
            </a:r>
          </a:p>
          <a:p>
            <a:r>
              <a:rPr lang="sr-Latn-RS" dirty="0" smtClean="0"/>
              <a:t>Teško za implementaciju</a:t>
            </a:r>
            <a:endParaRPr lang="en-NZ" dirty="0"/>
          </a:p>
        </p:txBody>
      </p:sp>
      <p:pic>
        <p:nvPicPr>
          <p:cNvPr id="4" name="Content Placeholder 3" descr="Fig12_06b.gif"/>
          <p:cNvPicPr>
            <a:picLocks noChangeAspect="1"/>
          </p:cNvPicPr>
          <p:nvPr/>
        </p:nvPicPr>
        <p:blipFill rotWithShape="1">
          <a:blip r:embed="rId2"/>
          <a:srcRect b="13788"/>
          <a:stretch/>
        </p:blipFill>
        <p:spPr>
          <a:xfrm>
            <a:off x="1011935" y="4191000"/>
            <a:ext cx="7648575" cy="209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28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Blokiranje promenljive dužine bez premošćenja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819400"/>
          </a:xfrm>
        </p:spPr>
        <p:txBody>
          <a:bodyPr>
            <a:normAutofit/>
          </a:bodyPr>
          <a:lstStyle/>
          <a:p>
            <a:r>
              <a:rPr lang="sr-Latn-RS" dirty="0" smtClean="0"/>
              <a:t>Blokovi su promenljive dužine, ali nema premošćavanja</a:t>
            </a:r>
          </a:p>
          <a:p>
            <a:r>
              <a:rPr lang="sr-Latn-RS" dirty="0" smtClean="0"/>
              <a:t>Neiskorišćen prostor</a:t>
            </a:r>
          </a:p>
          <a:p>
            <a:pPr lvl="1"/>
            <a:r>
              <a:rPr lang="sr-Latn-RS" dirty="0" smtClean="0"/>
              <a:t>Ostatak bloka se ne koristi ako naredni zapis ne može da stane u preostali neiskorišćeni prostor</a:t>
            </a:r>
          </a:p>
          <a:p>
            <a:endParaRPr lang="en-GB" dirty="0"/>
          </a:p>
        </p:txBody>
      </p:sp>
      <p:pic>
        <p:nvPicPr>
          <p:cNvPr id="4" name="Content Placeholder 3" descr="Fig12_06c.gif"/>
          <p:cNvPicPr>
            <a:picLocks noChangeAspect="1"/>
          </p:cNvPicPr>
          <p:nvPr/>
        </p:nvPicPr>
        <p:blipFill rotWithShape="1">
          <a:blip r:embed="rId2"/>
          <a:srcRect b="52002"/>
          <a:stretch/>
        </p:blipFill>
        <p:spPr>
          <a:xfrm>
            <a:off x="615696" y="4114800"/>
            <a:ext cx="82296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17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 smtClean="0"/>
              <a:t>Upravljanje sekundarnim skladištem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sz="2800" dirty="0" smtClean="0"/>
              <a:t>OS je odgovoran za dodeljivanje blokova diska fajlovima</a:t>
            </a:r>
            <a:endParaRPr lang="sr-Latn-RS" sz="2800" dirty="0"/>
          </a:p>
          <a:p>
            <a:r>
              <a:rPr lang="sr-Latn-RS" sz="2800" dirty="0" smtClean="0"/>
              <a:t>Dva pitanja upravljanja</a:t>
            </a:r>
          </a:p>
          <a:p>
            <a:pPr lvl="1"/>
            <a:r>
              <a:rPr lang="sr-Latn-RS" sz="2400" dirty="0" smtClean="0"/>
              <a:t>Prostor u sekundarnom skladištu treba dodeljivati fajlovima</a:t>
            </a:r>
            <a:endParaRPr lang="en-US" sz="2400" dirty="0"/>
          </a:p>
          <a:p>
            <a:pPr lvl="1"/>
            <a:r>
              <a:rPr lang="sr-Latn-RS" sz="2400" dirty="0" smtClean="0"/>
              <a:t>Evidencija prostora raspoloživog za dodeljivanje</a:t>
            </a:r>
          </a:p>
          <a:p>
            <a:endParaRPr lang="sr-Latn-RS" sz="2800" dirty="0" smtClean="0"/>
          </a:p>
          <a:p>
            <a:endParaRPr lang="sr-Latn-RS" sz="2800" dirty="0" smtClean="0"/>
          </a:p>
        </p:txBody>
      </p:sp>
      <p:pic>
        <p:nvPicPr>
          <p:cNvPr id="4" name="guy cant close plane storage so funny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5600" y="4419600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76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Poželjne osobine fajlova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800600"/>
          </a:xfrm>
        </p:spPr>
        <p:txBody>
          <a:bodyPr>
            <a:normAutofit fontScale="92500"/>
          </a:bodyPr>
          <a:lstStyle/>
          <a:p>
            <a:r>
              <a:rPr lang="sr-Latn-RS" dirty="0" smtClean="0"/>
              <a:t>Dugoročno postojanje</a:t>
            </a:r>
          </a:p>
          <a:p>
            <a:pPr lvl="1"/>
            <a:r>
              <a:rPr lang="sr-Latn-RS" dirty="0" smtClean="0"/>
              <a:t>Fajlovi se skladište u sekundarnoj memoriji i ne nestaju kada se aplikacija završi ili korisnik odjavi</a:t>
            </a:r>
          </a:p>
          <a:p>
            <a:r>
              <a:rPr lang="sr-Latn-RS" dirty="0" smtClean="0"/>
              <a:t>Deljivost između procesa</a:t>
            </a:r>
          </a:p>
          <a:p>
            <a:pPr lvl="1"/>
            <a:r>
              <a:rPr lang="sr-Latn-RS" dirty="0" smtClean="0"/>
              <a:t>Različiti procesi (ako imaju prava) mogu da koriste iste fajlove</a:t>
            </a:r>
          </a:p>
          <a:p>
            <a:r>
              <a:rPr lang="sr-Latn-RS" dirty="0" smtClean="0"/>
              <a:t>Struktura</a:t>
            </a:r>
          </a:p>
          <a:p>
            <a:pPr lvl="1"/>
            <a:r>
              <a:rPr lang="sr-Latn-RS" dirty="0" smtClean="0"/>
              <a:t>Interna struktura fajla je takva da aplikacijama bude pogodna za korišćenje</a:t>
            </a:r>
          </a:p>
          <a:p>
            <a:pPr lvl="1"/>
            <a:r>
              <a:rPr lang="sr-Latn-RS" dirty="0" smtClean="0"/>
              <a:t>Međusobno se fajlovi organizuju u složene strukture</a:t>
            </a:r>
          </a:p>
          <a:p>
            <a:pPr lvl="2"/>
            <a:r>
              <a:rPr lang="sr-Latn-RS" dirty="0" smtClean="0"/>
              <a:t>Npr. hijerarhijska struktura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0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Dodeljivanje fajlova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sr-Latn-RS" dirty="0" smtClean="0"/>
              <a:t>Kada se stvori novi fajl, da li se maksimalan prostor koji se traži dodeljuje odmah?</a:t>
            </a:r>
          </a:p>
          <a:p>
            <a:pPr marL="514350" indent="-514350">
              <a:buFont typeface="+mj-lt"/>
              <a:buAutoNum type="arabicPeriod"/>
            </a:pPr>
            <a:r>
              <a:rPr lang="sr-Latn-RS" dirty="0" smtClean="0"/>
              <a:t>Prostor se dodeljuje fajlu u „delovima“</a:t>
            </a:r>
          </a:p>
          <a:p>
            <a:pPr marL="834390" lvl="1" indent="-514350"/>
            <a:r>
              <a:rPr lang="sr-Latn-RS" dirty="0" smtClean="0"/>
              <a:t>Deo je susedni skup dodeljenih blokova</a:t>
            </a:r>
          </a:p>
          <a:p>
            <a:pPr marL="834390" lvl="1" indent="-514350"/>
            <a:r>
              <a:rPr lang="sr-Latn-RS" dirty="0" smtClean="0"/>
              <a:t>Koja treba da bude veličina dela?</a:t>
            </a:r>
            <a:endParaRPr lang="en-NZ" dirty="0"/>
          </a:p>
          <a:p>
            <a:pPr marL="514350" indent="-514350">
              <a:buFont typeface="+mj-lt"/>
              <a:buAutoNum type="arabicPeriod"/>
            </a:pPr>
            <a:r>
              <a:rPr lang="sr-Latn-RS" dirty="0" smtClean="0"/>
              <a:t>Kako voditi evidenciju o dodeljenim delovima?</a:t>
            </a:r>
            <a:endParaRPr lang="en-NZ" dirty="0"/>
          </a:p>
          <a:p>
            <a:pPr>
              <a:buNone/>
            </a:pP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27310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Dodeljivanje unapred naspram dinamičkog dodeljivanja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Dodeljivanje unapred</a:t>
            </a:r>
          </a:p>
          <a:p>
            <a:pPr lvl="1"/>
            <a:r>
              <a:rPr lang="sr-Latn-RS" dirty="0" smtClean="0"/>
              <a:t>Potrebno je u trenutku kreiranja znati maksimalni prostor koji će fajlu trebati</a:t>
            </a:r>
            <a:endParaRPr lang="sr-Latn-RS" dirty="0"/>
          </a:p>
          <a:p>
            <a:pPr lvl="1"/>
            <a:r>
              <a:rPr lang="sr-Latn-RS" dirty="0" smtClean="0"/>
              <a:t>Teško je tu vrednost pouzdano proceniti</a:t>
            </a:r>
          </a:p>
          <a:p>
            <a:pPr lvl="1"/>
            <a:r>
              <a:rPr lang="sr-Latn-RS" dirty="0" smtClean="0"/>
              <a:t>Često se preceni potrebna veličina</a:t>
            </a:r>
            <a:endParaRPr lang="en-US" dirty="0"/>
          </a:p>
          <a:p>
            <a:r>
              <a:rPr lang="sr-Latn-RS" dirty="0" smtClean="0"/>
              <a:t>Dinamičko dodeljivanje</a:t>
            </a:r>
          </a:p>
          <a:p>
            <a:pPr lvl="1"/>
            <a:r>
              <a:rPr lang="sr-Latn-RS" dirty="0" smtClean="0"/>
              <a:t>Delovi se dodeljuju prema potrebi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423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Veličina dela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029200"/>
          </a:xfrm>
        </p:spPr>
        <p:txBody>
          <a:bodyPr>
            <a:normAutofit fontScale="85000" lnSpcReduction="20000"/>
          </a:bodyPr>
          <a:lstStyle/>
          <a:p>
            <a:r>
              <a:rPr lang="sr-Latn-RS" dirty="0" smtClean="0"/>
              <a:t>Dve krajnosti</a:t>
            </a:r>
          </a:p>
          <a:p>
            <a:pPr lvl="1"/>
            <a:r>
              <a:rPr lang="sr-Latn-RS" dirty="0" smtClean="0"/>
              <a:t>Deo je dovoljno velik da se u njega smesti ceo fajl</a:t>
            </a:r>
          </a:p>
          <a:p>
            <a:pPr lvl="1"/>
            <a:r>
              <a:rPr lang="sr-Latn-RS" dirty="0" smtClean="0"/>
              <a:t>Jedan deo ima veličinu jednog bloka</a:t>
            </a:r>
          </a:p>
          <a:p>
            <a:r>
              <a:rPr lang="sr-Latn-RS" dirty="0" smtClean="0"/>
              <a:t>Veliki delovi</a:t>
            </a:r>
          </a:p>
          <a:p>
            <a:pPr lvl="1"/>
            <a:r>
              <a:rPr lang="sr-Latn-RS" dirty="0" smtClean="0"/>
              <a:t>Podaci su smešteni u susednim lokacijama, što povećava performansu pri pristupu</a:t>
            </a:r>
          </a:p>
          <a:p>
            <a:pPr lvl="1"/>
            <a:r>
              <a:rPr lang="sr-Latn-RS" dirty="0" smtClean="0"/>
              <a:t>Teško je preraspoređivati prostor pri dodeljivanju novih fajlova</a:t>
            </a:r>
          </a:p>
          <a:p>
            <a:pPr lvl="1"/>
            <a:r>
              <a:rPr lang="sr-Latn-RS" dirty="0" smtClean="0"/>
              <a:t>Ako su delovi promenljive veličine, nema interne fragmentacije</a:t>
            </a:r>
          </a:p>
          <a:p>
            <a:r>
              <a:rPr lang="sr-Latn-RS" dirty="0" smtClean="0"/>
              <a:t>Mali delovi</a:t>
            </a:r>
          </a:p>
          <a:p>
            <a:pPr lvl="1"/>
            <a:r>
              <a:rPr lang="sr-Latn-RS" dirty="0" smtClean="0"/>
              <a:t>Komplikovanija evidencija dodeljivanja (tabele dodeljivanja)</a:t>
            </a:r>
          </a:p>
          <a:p>
            <a:pPr lvl="1"/>
            <a:r>
              <a:rPr lang="sr-Latn-RS" dirty="0" smtClean="0"/>
              <a:t>Jednostavnije preraspoređivanje prostora</a:t>
            </a:r>
          </a:p>
          <a:p>
            <a:pPr lvl="1"/>
            <a:r>
              <a:rPr lang="sr-Latn-RS" dirty="0" smtClean="0"/>
              <a:t>Rasipanje prostora minimalno</a:t>
            </a:r>
          </a:p>
          <a:p>
            <a:pPr lvl="1"/>
            <a:endParaRPr lang="sr-Latn-RS" dirty="0" smtClean="0"/>
          </a:p>
        </p:txBody>
      </p:sp>
    </p:spTree>
    <p:extLst>
      <p:ext uri="{BB962C8B-B14F-4D97-AF65-F5344CB8AC3E}">
        <p14:creationId xmlns:p14="http://schemas.microsoft.com/office/powerpoint/2010/main" val="202852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Metode dodeljivanja fajlova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Tri najčešće korišćene metode</a:t>
            </a:r>
            <a:endParaRPr lang="en-NZ" dirty="0"/>
          </a:p>
          <a:p>
            <a:pPr lvl="1"/>
            <a:r>
              <a:rPr lang="sr-Latn-RS" dirty="0" smtClean="0"/>
              <a:t>Susedno dodeljivanje</a:t>
            </a:r>
            <a:endParaRPr lang="en-NZ" dirty="0"/>
          </a:p>
          <a:p>
            <a:pPr lvl="1"/>
            <a:r>
              <a:rPr lang="sr-Latn-RS" dirty="0" smtClean="0"/>
              <a:t>Ulančano dodeljivanje</a:t>
            </a:r>
            <a:endParaRPr lang="en-NZ" dirty="0"/>
          </a:p>
          <a:p>
            <a:pPr lvl="1"/>
            <a:r>
              <a:rPr lang="sr-Latn-RS" dirty="0" smtClean="0"/>
              <a:t>Indeksno dodeljivanje</a:t>
            </a:r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070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Susedno dodeljivanje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sr-Latn-RS" dirty="0" smtClean="0"/>
              <a:t>Jedan skup susednih blokova dodeljuje se fajlu u trenutku stvaranja</a:t>
            </a:r>
          </a:p>
          <a:p>
            <a:pPr lvl="1"/>
            <a:r>
              <a:rPr lang="sr-Latn-RS" dirty="0" smtClean="0"/>
              <a:t>Dodeljivanje unapred</a:t>
            </a:r>
          </a:p>
          <a:p>
            <a:pPr lvl="1"/>
            <a:r>
              <a:rPr lang="sr-Latn-RS" dirty="0" smtClean="0"/>
              <a:t>Delovi promenljive veličine</a:t>
            </a:r>
          </a:p>
          <a:p>
            <a:r>
              <a:rPr lang="sr-Latn-RS" dirty="0" smtClean="0"/>
              <a:t>Samo jedna stavka po fajlu u tabeli dodeljivanja</a:t>
            </a:r>
          </a:p>
          <a:p>
            <a:pPr lvl="1"/>
            <a:r>
              <a:rPr lang="sr-Latn-RS" dirty="0" smtClean="0"/>
              <a:t>Početni blok i dužina fajla</a:t>
            </a:r>
          </a:p>
          <a:p>
            <a:r>
              <a:rPr lang="sr-Latn-RS" dirty="0" smtClean="0"/>
              <a:t>Jednostavno preuzimanje podataka i pristup i-tom bloku </a:t>
            </a:r>
          </a:p>
          <a:p>
            <a:pPr lvl="1"/>
            <a:r>
              <a:rPr lang="sr-Latn-RS" dirty="0" smtClean="0"/>
              <a:t>Početni blok + i</a:t>
            </a:r>
          </a:p>
          <a:p>
            <a:r>
              <a:rPr lang="sr-Latn-RS" dirty="0" smtClean="0"/>
              <a:t>Eksterna fragmentacija</a:t>
            </a:r>
            <a:endParaRPr lang="en-US" dirty="0"/>
          </a:p>
          <a:p>
            <a:pPr lvl="1"/>
            <a:r>
              <a:rPr lang="sr-Latn-RS" dirty="0" smtClean="0"/>
              <a:t>Potrebno sažimanje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221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Susedno dodeljivanje</a:t>
            </a:r>
            <a:endParaRPr lang="en-GB" dirty="0"/>
          </a:p>
        </p:txBody>
      </p:sp>
      <p:pic>
        <p:nvPicPr>
          <p:cNvPr id="4" name="Content Placeholder 3" descr="Fig12_07.gif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5391"/>
          <a:stretch/>
        </p:blipFill>
        <p:spPr>
          <a:xfrm>
            <a:off x="1295400" y="1752600"/>
            <a:ext cx="6537476" cy="3922776"/>
          </a:xfrm>
        </p:spPr>
      </p:pic>
    </p:spTree>
    <p:extLst>
      <p:ext uri="{BB962C8B-B14F-4D97-AF65-F5344CB8AC3E}">
        <p14:creationId xmlns:p14="http://schemas.microsoft.com/office/powerpoint/2010/main" val="161054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Ulančano dodeljivanje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378952" cy="4800600"/>
          </a:xfrm>
        </p:spPr>
        <p:txBody>
          <a:bodyPr>
            <a:normAutofit fontScale="92500" lnSpcReduction="20000"/>
          </a:bodyPr>
          <a:lstStyle/>
          <a:p>
            <a:r>
              <a:rPr lang="sr-Latn-RS" dirty="0" smtClean="0"/>
              <a:t>Dodeljivanje na bazi pojedinačnog bloka</a:t>
            </a:r>
          </a:p>
          <a:p>
            <a:pPr lvl="1"/>
            <a:r>
              <a:rPr lang="sr-Latn-RS" dirty="0" smtClean="0"/>
              <a:t>Delovi fiksne veličine</a:t>
            </a:r>
          </a:p>
          <a:p>
            <a:pPr lvl="1"/>
            <a:r>
              <a:rPr lang="sr-Latn-RS" dirty="0" smtClean="0"/>
              <a:t>Mogu se dodeljivati unapred, ali češće po potrebi</a:t>
            </a:r>
            <a:endParaRPr lang="en-US" dirty="0"/>
          </a:p>
          <a:p>
            <a:r>
              <a:rPr lang="sr-Latn-RS" dirty="0" smtClean="0"/>
              <a:t>Svaki blok sadrži pokazivač na sledeći blok u lancu</a:t>
            </a:r>
          </a:p>
          <a:p>
            <a:r>
              <a:rPr lang="sr-Latn-RS" dirty="0" smtClean="0"/>
              <a:t>Samo jedna stavka po fajlu u tabeli dodeljivanja</a:t>
            </a:r>
          </a:p>
          <a:p>
            <a:pPr lvl="1"/>
            <a:r>
              <a:rPr lang="sr-Latn-RS" dirty="0" smtClean="0"/>
              <a:t>Početni blok i dužina fajla</a:t>
            </a:r>
          </a:p>
          <a:p>
            <a:r>
              <a:rPr lang="sr-Latn-RS" dirty="0" smtClean="0"/>
              <a:t>Nema eksterne fragmentacije</a:t>
            </a:r>
            <a:endParaRPr lang="en-US" dirty="0"/>
          </a:p>
          <a:p>
            <a:r>
              <a:rPr lang="sr-Latn-RS" dirty="0" smtClean="0"/>
              <a:t>Nije u saglasnosti sa principom lokalnosti</a:t>
            </a:r>
          </a:p>
          <a:p>
            <a:pPr lvl="1"/>
            <a:r>
              <a:rPr lang="sr-Latn-RS" dirty="0" smtClean="0"/>
              <a:t>Pristupa se različitim delovima diska</a:t>
            </a:r>
          </a:p>
          <a:p>
            <a:pPr lvl="1"/>
            <a:r>
              <a:rPr lang="sr-Latn-RS" dirty="0" smtClean="0"/>
              <a:t>Može da se vrši povremeno konsolidacija da se premeste podaci u susedne blokove</a:t>
            </a:r>
          </a:p>
          <a:p>
            <a:r>
              <a:rPr lang="sr-Latn-RS" dirty="0" smtClean="0"/>
              <a:t>Ne omogućuje direktan pristup bloku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7680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Ulančano dodeljivanje</a:t>
            </a:r>
            <a:endParaRPr lang="en-GB" dirty="0"/>
          </a:p>
        </p:txBody>
      </p:sp>
      <p:pic>
        <p:nvPicPr>
          <p:cNvPr id="4" name="Content Placeholder 3" descr="Fig12_09.gif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5828"/>
          <a:stretch/>
        </p:blipFill>
        <p:spPr>
          <a:xfrm>
            <a:off x="1295400" y="1905000"/>
            <a:ext cx="6265026" cy="3956304"/>
          </a:xfrm>
        </p:spPr>
      </p:pic>
    </p:spTree>
    <p:extLst>
      <p:ext uri="{BB962C8B-B14F-4D97-AF65-F5344CB8AC3E}">
        <p14:creationId xmlns:p14="http://schemas.microsoft.com/office/powerpoint/2010/main" val="128834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Indeksno dodeljivanje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876800"/>
          </a:xfrm>
        </p:spPr>
        <p:txBody>
          <a:bodyPr>
            <a:normAutofit lnSpcReduction="10000"/>
          </a:bodyPr>
          <a:lstStyle/>
          <a:p>
            <a:r>
              <a:rPr lang="sr-Latn-RS" dirty="0" smtClean="0"/>
              <a:t>Dodeljeni delovi ne moraju biti susedni</a:t>
            </a:r>
          </a:p>
          <a:p>
            <a:r>
              <a:rPr lang="sr-Latn-RS" dirty="0" smtClean="0"/>
              <a:t>Delovi ne pokazuju na sledeći deo</a:t>
            </a:r>
          </a:p>
          <a:p>
            <a:r>
              <a:rPr lang="sr-Latn-RS" dirty="0" smtClean="0"/>
              <a:t>Tabela dodeljivanja za svaki fajl sadrži evidenciju dodeljenih delova</a:t>
            </a:r>
          </a:p>
          <a:p>
            <a:pPr lvl="1"/>
            <a:r>
              <a:rPr lang="sr-Latn-RS" dirty="0" smtClean="0"/>
              <a:t>Evidencija se zove indeks delova</a:t>
            </a:r>
          </a:p>
          <a:p>
            <a:pPr lvl="1"/>
            <a:r>
              <a:rPr lang="sr-Latn-RS" dirty="0" smtClean="0"/>
              <a:t>Indeks sadrži jednu stavku za svaki dodeljeni deo</a:t>
            </a:r>
          </a:p>
          <a:p>
            <a:pPr lvl="1"/>
            <a:r>
              <a:rPr lang="sr-Latn-RS" dirty="0" smtClean="0"/>
              <a:t>Indeks se čuva u posebnom bloku</a:t>
            </a:r>
          </a:p>
          <a:p>
            <a:pPr lvl="1"/>
            <a:r>
              <a:rPr lang="sr-Latn-RS" dirty="0" smtClean="0"/>
              <a:t>Stavka u tabeli dodeljivanja sadrži adresu bloka u kojem je indeks</a:t>
            </a:r>
          </a:p>
          <a:p>
            <a:r>
              <a:rPr lang="sr-Latn-RS" dirty="0" smtClean="0"/>
              <a:t>Najpopularniji oblik dodeljivanja fajlova</a:t>
            </a:r>
          </a:p>
          <a:p>
            <a:pPr lvl="1"/>
            <a:r>
              <a:rPr lang="sr-Latn-RS" dirty="0" smtClean="0"/>
              <a:t>Omogućuje i sekvencijalan i direktan pristup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454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Indeksno dodeljivanje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524000"/>
            <a:ext cx="8153400" cy="1524000"/>
          </a:xfrm>
        </p:spPr>
        <p:txBody>
          <a:bodyPr/>
          <a:lstStyle/>
          <a:p>
            <a:r>
              <a:rPr lang="sr-Latn-RS" dirty="0" smtClean="0"/>
              <a:t>Prva varijanta</a:t>
            </a:r>
          </a:p>
          <a:p>
            <a:pPr lvl="1"/>
            <a:r>
              <a:rPr lang="sr-Latn-RS" dirty="0" smtClean="0"/>
              <a:t>Dodeljivanje na nivou blokova fiksne veličine</a:t>
            </a:r>
          </a:p>
          <a:p>
            <a:pPr lvl="1"/>
            <a:r>
              <a:rPr lang="sr-Latn-RS" dirty="0" smtClean="0"/>
              <a:t>Nema spoljašnje fragmentacije</a:t>
            </a:r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/>
          <a:srcRect b="8162"/>
          <a:stretch/>
        </p:blipFill>
        <p:spPr bwMode="auto">
          <a:xfrm>
            <a:off x="1524000" y="3124200"/>
            <a:ext cx="6150107" cy="36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56839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Operacije nad fajlovima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Kreiranje</a:t>
            </a:r>
          </a:p>
          <a:p>
            <a:r>
              <a:rPr lang="sr-Latn-RS" dirty="0" smtClean="0"/>
              <a:t>Brisanje</a:t>
            </a:r>
          </a:p>
          <a:p>
            <a:r>
              <a:rPr lang="sr-Latn-RS" dirty="0" smtClean="0"/>
              <a:t>Otvaranje</a:t>
            </a:r>
          </a:p>
          <a:p>
            <a:r>
              <a:rPr lang="sr-Latn-RS" dirty="0" smtClean="0"/>
              <a:t>Zatvaranje</a:t>
            </a:r>
          </a:p>
          <a:p>
            <a:r>
              <a:rPr lang="sr-Latn-RS" dirty="0" smtClean="0"/>
              <a:t>Čitanje</a:t>
            </a:r>
          </a:p>
          <a:p>
            <a:r>
              <a:rPr lang="sr-Latn-RS" dirty="0" smtClean="0"/>
              <a:t>Upisivanje</a:t>
            </a:r>
          </a:p>
          <a:p>
            <a:endParaRPr lang="sr-Latn-R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094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Indeksno dodeljivanje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524000"/>
            <a:ext cx="8153400" cy="1524000"/>
          </a:xfrm>
        </p:spPr>
        <p:txBody>
          <a:bodyPr/>
          <a:lstStyle/>
          <a:p>
            <a:r>
              <a:rPr lang="sr-Latn-RS" dirty="0" smtClean="0"/>
              <a:t>Druga varijanta</a:t>
            </a:r>
          </a:p>
          <a:p>
            <a:pPr lvl="1"/>
            <a:r>
              <a:rPr lang="sr-Latn-RS" dirty="0" smtClean="0"/>
              <a:t>Dodeljivanje na nivou delova promenljive veličine</a:t>
            </a:r>
          </a:p>
          <a:p>
            <a:pPr lvl="1"/>
            <a:r>
              <a:rPr lang="sr-Latn-RS" dirty="0" smtClean="0"/>
              <a:t>Poboljšava lokalnost</a:t>
            </a:r>
            <a:endParaRPr lang="en-GB" dirty="0"/>
          </a:p>
        </p:txBody>
      </p:sp>
      <p:pic>
        <p:nvPicPr>
          <p:cNvPr id="5" name="Content Placeholder 3" descr="Fig12_12.gif"/>
          <p:cNvPicPr>
            <a:picLocks noChangeAspect="1"/>
          </p:cNvPicPr>
          <p:nvPr/>
        </p:nvPicPr>
        <p:blipFill rotWithShape="1">
          <a:blip r:embed="rId2"/>
          <a:srcRect b="27828"/>
          <a:stretch/>
        </p:blipFill>
        <p:spPr>
          <a:xfrm>
            <a:off x="1219200" y="2971800"/>
            <a:ext cx="70259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7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Upravljanje slobodnim prostorom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Kao što se vrši upravljanje dodeljivanjem, mora se vršiti upravljanje slobodnim prostorom</a:t>
            </a:r>
          </a:p>
          <a:p>
            <a:pPr lvl="1"/>
            <a:r>
              <a:rPr lang="sr-Latn-RS" dirty="0" smtClean="0"/>
              <a:t>Sistem mora da zna koji prostor je slobodan da bi bio dodeljen fajlovima</a:t>
            </a:r>
          </a:p>
          <a:p>
            <a:r>
              <a:rPr lang="sr-Latn-RS" dirty="0" smtClean="0"/>
              <a:t>Osim tabele dodeljivanja fajlova, potrebna je i </a:t>
            </a:r>
            <a:r>
              <a:rPr lang="sr-Latn-RS" b="1" dirty="0" smtClean="0"/>
              <a:t>tabela dodeljivanja diska</a:t>
            </a:r>
          </a:p>
          <a:p>
            <a:pPr lvl="1"/>
            <a:r>
              <a:rPr lang="sr-Latn-RS" dirty="0" smtClean="0"/>
              <a:t>Ima više varijanti da se realizuje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2321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Tabele bitova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Vektor koji sadrži jedan bit za svaki blok</a:t>
            </a:r>
          </a:p>
          <a:p>
            <a:pPr lvl="1"/>
            <a:r>
              <a:rPr lang="sr-Latn-RS" dirty="0" smtClean="0"/>
              <a:t>0 ako je blok slobodan</a:t>
            </a:r>
          </a:p>
          <a:p>
            <a:pPr lvl="1"/>
            <a:r>
              <a:rPr lang="sr-Latn-RS" dirty="0" smtClean="0"/>
              <a:t>1 ako je blok zauzet</a:t>
            </a:r>
          </a:p>
          <a:p>
            <a:r>
              <a:rPr lang="sr-Latn-RS" dirty="0" smtClean="0"/>
              <a:t>Problemi</a:t>
            </a:r>
          </a:p>
          <a:p>
            <a:pPr lvl="1"/>
            <a:r>
              <a:rPr lang="sr-Latn-RS" dirty="0" smtClean="0"/>
              <a:t>Velika tabela za velike diskove</a:t>
            </a:r>
          </a:p>
          <a:p>
            <a:pPr lvl="1"/>
            <a:r>
              <a:rPr lang="sr-Latn-RS" dirty="0" smtClean="0"/>
              <a:t>Sporo pronalaženje slobodnih blokova</a:t>
            </a:r>
          </a:p>
          <a:p>
            <a:endParaRPr lang="en-NZ" dirty="0"/>
          </a:p>
          <a:p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5449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Ulančani slobodni delovi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Slobodni delovi se ulančavaju </a:t>
            </a:r>
          </a:p>
          <a:p>
            <a:pPr lvl="1"/>
            <a:r>
              <a:rPr lang="sr-Latn-RS" dirty="0" smtClean="0"/>
              <a:t>korišćenjem pokazivača na sledeći i </a:t>
            </a:r>
          </a:p>
          <a:p>
            <a:pPr lvl="1"/>
            <a:r>
              <a:rPr lang="sr-Latn-RS" dirty="0" smtClean="0"/>
              <a:t>Dužine slobodnog dela</a:t>
            </a:r>
          </a:p>
          <a:p>
            <a:r>
              <a:rPr lang="sr-Latn-RS" dirty="0" smtClean="0"/>
              <a:t>Evidentira se samo adresa i dužina prvog slobodnog dela</a:t>
            </a:r>
          </a:p>
          <a:p>
            <a:pPr lvl="1"/>
            <a:r>
              <a:rPr lang="sr-Latn-RS" dirty="0" smtClean="0"/>
              <a:t>Nema potrebe za tabelom dodeljivanja diska</a:t>
            </a:r>
          </a:p>
          <a:p>
            <a:r>
              <a:rPr lang="sr-Latn-RS" dirty="0" smtClean="0"/>
              <a:t>Eksterna fragmentacija</a:t>
            </a:r>
          </a:p>
          <a:p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1564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Indeksiranje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Indeks slobodnih delova, kao kod indeksnog dodeljivanja fajla</a:t>
            </a:r>
          </a:p>
          <a:p>
            <a:pPr lvl="1"/>
            <a:r>
              <a:rPr lang="sr-Latn-RS" dirty="0" smtClean="0"/>
              <a:t>Evidentiraju se slobodni delovi promenljive veličine</a:t>
            </a:r>
          </a:p>
          <a:p>
            <a:pPr lvl="1"/>
            <a:r>
              <a:rPr lang="sr-Latn-RS" dirty="0" smtClean="0"/>
              <a:t>Po jedna stavka u tabeli za svaki slobodan deo</a:t>
            </a:r>
          </a:p>
          <a:p>
            <a:r>
              <a:rPr lang="sr-Latn-RS" dirty="0" smtClean="0"/>
              <a:t>Efikasna podrška za sve metode dodeljivanja diska</a:t>
            </a:r>
          </a:p>
          <a:p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060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Lista slobodnih blokova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Svaki blok ima svoj broj</a:t>
            </a:r>
          </a:p>
          <a:p>
            <a:r>
              <a:rPr lang="sr-Latn-RS" dirty="0" smtClean="0"/>
              <a:t>Održava se lista brojeva slobodnih blokova</a:t>
            </a:r>
          </a:p>
          <a:p>
            <a:r>
              <a:rPr lang="sr-Latn-RS" dirty="0" smtClean="0"/>
              <a:t>Lista je velika pa se skladišti na disku</a:t>
            </a:r>
          </a:p>
          <a:p>
            <a:r>
              <a:rPr lang="sr-Latn-RS" dirty="0" smtClean="0"/>
              <a:t>Deo liste se skladišti u glavnoj memoriji zbog bržeg pristupa</a:t>
            </a:r>
          </a:p>
          <a:p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598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Bezbednost fajl sistema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Svaki korisnik ima svoj identitet</a:t>
            </a:r>
          </a:p>
          <a:p>
            <a:r>
              <a:rPr lang="sr-Latn-RS" dirty="0" smtClean="0"/>
              <a:t>OS sprovodi pravila korišćenja sistema</a:t>
            </a:r>
          </a:p>
          <a:p>
            <a:pPr lvl="1"/>
            <a:r>
              <a:rPr lang="sr-Latn-RS" dirty="0" smtClean="0"/>
              <a:t>Kontroliše pristup resursima sistema</a:t>
            </a:r>
          </a:p>
          <a:p>
            <a:r>
              <a:rPr lang="sr-Latn-RS" dirty="0" smtClean="0"/>
              <a:t>OS je potreban skup pravila za sprovođenje kontrole pristupa</a:t>
            </a:r>
            <a:endParaRPr lang="en-NZ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041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Matrica pristupa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371600"/>
          </a:xfrm>
        </p:spPr>
        <p:txBody>
          <a:bodyPr>
            <a:normAutofit fontScale="92500" lnSpcReduction="10000"/>
          </a:bodyPr>
          <a:lstStyle/>
          <a:p>
            <a:r>
              <a:rPr lang="sr-Latn-RS" dirty="0" smtClean="0"/>
              <a:t>Jedna varijanta evidencije prava pristupa</a:t>
            </a:r>
          </a:p>
          <a:p>
            <a:r>
              <a:rPr lang="sr-Latn-RS" dirty="0" smtClean="0"/>
              <a:t>Za svakog subjekta definiše se skup operacija koje može da sprovodi nad određenim objektom</a:t>
            </a:r>
            <a:endParaRPr lang="en-GB" dirty="0"/>
          </a:p>
        </p:txBody>
      </p:sp>
      <p:pic>
        <p:nvPicPr>
          <p:cNvPr id="4" name="Content Placeholder 3" descr="Fig12_13a.gif"/>
          <p:cNvPicPr>
            <a:picLocks noChangeAspect="1"/>
          </p:cNvPicPr>
          <p:nvPr/>
        </p:nvPicPr>
        <p:blipFill rotWithShape="1">
          <a:blip r:embed="rId2"/>
          <a:srcRect b="11940"/>
          <a:stretch/>
        </p:blipFill>
        <p:spPr bwMode="auto">
          <a:xfrm>
            <a:off x="914400" y="3200400"/>
            <a:ext cx="6947811" cy="2788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2679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Liste kontrole pristupa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4797552" cy="4495800"/>
          </a:xfrm>
        </p:spPr>
        <p:txBody>
          <a:bodyPr/>
          <a:lstStyle/>
          <a:p>
            <a:r>
              <a:rPr lang="sr-Latn-RS" dirty="0" smtClean="0"/>
              <a:t>Dekompozicija matrice pristupa po kolonama</a:t>
            </a:r>
          </a:p>
          <a:p>
            <a:r>
              <a:rPr lang="sr-Latn-RS" dirty="0" smtClean="0"/>
              <a:t>Za svaki fajl se navode korisnici i njihova prava pristupa</a:t>
            </a:r>
            <a:endParaRPr lang="en-GB" dirty="0"/>
          </a:p>
        </p:txBody>
      </p:sp>
      <p:pic>
        <p:nvPicPr>
          <p:cNvPr id="4" name="Content Placeholder 3" descr="Fig12_13b.gif"/>
          <p:cNvPicPr>
            <a:picLocks noChangeAspect="1"/>
          </p:cNvPicPr>
          <p:nvPr/>
        </p:nvPicPr>
        <p:blipFill rotWithShape="1">
          <a:blip r:embed="rId2"/>
          <a:srcRect b="8261"/>
          <a:stretch/>
        </p:blipFill>
        <p:spPr bwMode="auto">
          <a:xfrm>
            <a:off x="4888992" y="1524001"/>
            <a:ext cx="4114800" cy="4757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0451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Liste sposobnosti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4187952" cy="4495800"/>
          </a:xfrm>
        </p:spPr>
        <p:txBody>
          <a:bodyPr/>
          <a:lstStyle/>
          <a:p>
            <a:r>
              <a:rPr lang="sr-Latn-RS" dirty="0" smtClean="0"/>
              <a:t>Dekompozicija matrice pristupa po redovima</a:t>
            </a:r>
          </a:p>
          <a:p>
            <a:r>
              <a:rPr lang="sr-Latn-RS" dirty="0" smtClean="0"/>
              <a:t>Za svakog korisnika se navode prava pristupa nad fajlovima </a:t>
            </a:r>
            <a:endParaRPr lang="en-GB" dirty="0"/>
          </a:p>
        </p:txBody>
      </p:sp>
      <p:pic>
        <p:nvPicPr>
          <p:cNvPr id="4" name="Content Placeholder 3" descr="Fig12_13c.gif"/>
          <p:cNvPicPr>
            <a:picLocks noChangeAspect="1"/>
          </p:cNvPicPr>
          <p:nvPr/>
        </p:nvPicPr>
        <p:blipFill rotWithShape="1">
          <a:blip r:embed="rId3"/>
          <a:srcRect b="17231"/>
          <a:stretch/>
        </p:blipFill>
        <p:spPr bwMode="auto">
          <a:xfrm>
            <a:off x="4658268" y="1828801"/>
            <a:ext cx="4480366" cy="35753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11744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Organizacija podataka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Polje</a:t>
            </a:r>
            <a:endParaRPr lang="en-US" dirty="0"/>
          </a:p>
          <a:p>
            <a:pPr lvl="1"/>
            <a:r>
              <a:rPr lang="sr-Latn-RS" dirty="0" smtClean="0"/>
              <a:t>Osnovni element podataka</a:t>
            </a:r>
            <a:endParaRPr lang="en-US" dirty="0"/>
          </a:p>
          <a:p>
            <a:pPr lvl="1"/>
            <a:r>
              <a:rPr lang="sr-Latn-RS" dirty="0" smtClean="0"/>
              <a:t>Sadrži pojedinačnu vrednost</a:t>
            </a:r>
            <a:endParaRPr lang="en-US" dirty="0"/>
          </a:p>
          <a:p>
            <a:pPr lvl="1"/>
            <a:r>
              <a:rPr lang="sr-Latn-RS" dirty="0" smtClean="0"/>
              <a:t>Definisani dužinom i vrstom podatka</a:t>
            </a:r>
            <a:endParaRPr lang="en-US" dirty="0"/>
          </a:p>
          <a:p>
            <a:r>
              <a:rPr lang="sr-Latn-RS" dirty="0" smtClean="0"/>
              <a:t>Zapis</a:t>
            </a:r>
            <a:endParaRPr lang="en-US" dirty="0"/>
          </a:p>
          <a:p>
            <a:pPr lvl="1"/>
            <a:r>
              <a:rPr lang="sr-Latn-RS" dirty="0" smtClean="0"/>
              <a:t>Skup logički povezanih polja</a:t>
            </a:r>
          </a:p>
          <a:p>
            <a:pPr lvl="1"/>
            <a:r>
              <a:rPr lang="sr-Latn-RS" dirty="0" smtClean="0"/>
              <a:t>Aplikacija može sa zapisom da postupa kao sa jedinicom</a:t>
            </a:r>
            <a:endParaRPr lang="en-US" dirty="0"/>
          </a:p>
          <a:p>
            <a:pPr>
              <a:buNone/>
            </a:pPr>
            <a:endParaRPr lang="en-US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676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Kontrola pristupa fajlovima u UNIX-baziranim sistemima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4873752" cy="5029200"/>
          </a:xfrm>
        </p:spPr>
        <p:txBody>
          <a:bodyPr/>
          <a:lstStyle/>
          <a:p>
            <a:r>
              <a:rPr lang="sr-Latn-RS" dirty="0" smtClean="0"/>
              <a:t>Prava pristupa se definišu za tri subjekta:</a:t>
            </a:r>
          </a:p>
          <a:p>
            <a:pPr lvl="1"/>
            <a:r>
              <a:rPr lang="sr-Latn-RS" dirty="0" smtClean="0"/>
              <a:t>Vlasnik fajla</a:t>
            </a:r>
          </a:p>
          <a:p>
            <a:pPr lvl="1"/>
            <a:r>
              <a:rPr lang="sr-Latn-RS" dirty="0" smtClean="0"/>
              <a:t>Korisnici koji pripadaju grupi kojoj fajl pripada</a:t>
            </a:r>
          </a:p>
          <a:p>
            <a:pPr lvl="1"/>
            <a:r>
              <a:rPr lang="sr-Latn-RS" dirty="0" smtClean="0"/>
              <a:t>Ostali korisnici</a:t>
            </a:r>
            <a:endParaRPr lang="sr-Latn-RS" dirty="0"/>
          </a:p>
          <a:p>
            <a:r>
              <a:rPr lang="sr-Latn-RS" dirty="0" smtClean="0"/>
              <a:t>Moguća prava</a:t>
            </a:r>
          </a:p>
          <a:p>
            <a:pPr lvl="1"/>
            <a:r>
              <a:rPr lang="sr-Latn-RS" dirty="0" smtClean="0"/>
              <a:t>Čitanje</a:t>
            </a:r>
          </a:p>
          <a:p>
            <a:pPr lvl="1"/>
            <a:r>
              <a:rPr lang="sr-Latn-RS" dirty="0" smtClean="0"/>
              <a:t>Pisanje</a:t>
            </a:r>
          </a:p>
          <a:p>
            <a:pPr lvl="1"/>
            <a:r>
              <a:rPr lang="sr-Latn-RS" dirty="0" smtClean="0"/>
              <a:t>Izvršavanje</a:t>
            </a:r>
            <a:endParaRPr lang="en-GB" dirty="0"/>
          </a:p>
        </p:txBody>
      </p:sp>
      <p:pic>
        <p:nvPicPr>
          <p:cNvPr id="4" name="Content Placeholder 3" descr="Fig12_16.gif"/>
          <p:cNvPicPr>
            <a:picLocks noChangeAspect="1"/>
          </p:cNvPicPr>
          <p:nvPr/>
        </p:nvPicPr>
        <p:blipFill rotWithShape="1">
          <a:blip r:embed="rId2"/>
          <a:srcRect b="16353"/>
          <a:stretch/>
        </p:blipFill>
        <p:spPr bwMode="auto">
          <a:xfrm>
            <a:off x="5184000" y="2270760"/>
            <a:ext cx="3960000" cy="21665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1900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Implementacija fajl sistema</a:t>
            </a:r>
            <a:endParaRPr lang="en-GB" dirty="0"/>
          </a:p>
        </p:txBody>
      </p:sp>
      <p:pic>
        <p:nvPicPr>
          <p:cNvPr id="4" name="Homer builds a BBQ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1600200"/>
            <a:ext cx="7993063" cy="4495800"/>
          </a:xfrm>
        </p:spPr>
      </p:pic>
    </p:spTree>
    <p:extLst>
      <p:ext uri="{BB962C8B-B14F-4D97-AF65-F5344CB8AC3E}">
        <p14:creationId xmlns:p14="http://schemas.microsoft.com/office/powerpoint/2010/main" val="119302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Strukture za upravljanje </a:t>
            </a:r>
            <a:r>
              <a:rPr lang="sr-Latn-RS" dirty="0" smtClean="0"/>
              <a:t>fajlovima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sr-Latn-RS" dirty="0" smtClean="0"/>
              <a:t>Na disku</a:t>
            </a:r>
          </a:p>
          <a:p>
            <a:pPr lvl="1"/>
            <a:r>
              <a:rPr lang="sr-Latn-RS" i="1" dirty="0" smtClean="0"/>
              <a:t>Boot control block</a:t>
            </a:r>
          </a:p>
          <a:p>
            <a:pPr lvl="2"/>
            <a:r>
              <a:rPr lang="sr-Latn-RS" dirty="0" smtClean="0"/>
              <a:t>Za svaki volumen po jedan (ili nijedan)</a:t>
            </a:r>
          </a:p>
          <a:p>
            <a:pPr lvl="2"/>
            <a:r>
              <a:rPr lang="sr-Latn-RS" dirty="0" smtClean="0"/>
              <a:t>Informacije potrebne za startovanje operativnog sistema</a:t>
            </a:r>
          </a:p>
          <a:p>
            <a:pPr lvl="2"/>
            <a:r>
              <a:rPr lang="sr-Latn-RS" dirty="0" smtClean="0"/>
              <a:t>Volumen ih skladišti najčešće u prvom bloku (ukoliko se OS nalazi na volumenu)</a:t>
            </a:r>
          </a:p>
          <a:p>
            <a:pPr lvl="1"/>
            <a:r>
              <a:rPr lang="sr-Latn-RS" i="1" dirty="0" smtClean="0"/>
              <a:t>Volume control block</a:t>
            </a:r>
          </a:p>
          <a:p>
            <a:pPr lvl="2"/>
            <a:r>
              <a:rPr lang="sr-Latn-RS" dirty="0" smtClean="0"/>
              <a:t>Za svaki volumen po jedan</a:t>
            </a:r>
          </a:p>
          <a:p>
            <a:pPr lvl="2"/>
            <a:r>
              <a:rPr lang="sr-Latn-RS" dirty="0" smtClean="0"/>
              <a:t>Generalne informacije o volumenu</a:t>
            </a:r>
          </a:p>
          <a:p>
            <a:pPr lvl="3"/>
            <a:r>
              <a:rPr lang="sr-Latn-RS" dirty="0" smtClean="0"/>
              <a:t>Broj i veličina blokova</a:t>
            </a:r>
          </a:p>
          <a:p>
            <a:pPr lvl="3"/>
            <a:r>
              <a:rPr lang="sr-Latn-RS" dirty="0" smtClean="0"/>
              <a:t>Lista slobodnih blokova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694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Strukture za upravljanje fajlovima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Na disku</a:t>
            </a:r>
          </a:p>
          <a:p>
            <a:pPr lvl="1"/>
            <a:r>
              <a:rPr lang="sr-Latn-RS" dirty="0" smtClean="0"/>
              <a:t>Struktura direktorijuma</a:t>
            </a:r>
          </a:p>
          <a:p>
            <a:pPr lvl="2"/>
            <a:r>
              <a:rPr lang="sr-Latn-RS" dirty="0" smtClean="0"/>
              <a:t>Po jedna za svaki fajl sistem</a:t>
            </a:r>
          </a:p>
          <a:p>
            <a:pPr lvl="2"/>
            <a:r>
              <a:rPr lang="sr-Latn-RS" dirty="0" smtClean="0"/>
              <a:t>Definiše spisak i organizaciju fajlova</a:t>
            </a:r>
          </a:p>
          <a:p>
            <a:pPr lvl="1"/>
            <a:r>
              <a:rPr lang="sr-Latn-RS" dirty="0" smtClean="0"/>
              <a:t>Upravljački blok fajla</a:t>
            </a:r>
          </a:p>
          <a:p>
            <a:pPr lvl="2"/>
            <a:r>
              <a:rPr lang="sr-Latn-RS" dirty="0" smtClean="0"/>
              <a:t>Po jedan za svaki fajl</a:t>
            </a:r>
          </a:p>
          <a:p>
            <a:pPr lvl="2"/>
            <a:r>
              <a:rPr lang="sr-Latn-RS" dirty="0" smtClean="0"/>
              <a:t>Informacije o fajlu (naziv, vlasnik, veličina, ...)	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098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Strukture za upravljanje fajlovima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sr-Latn-RS" dirty="0" smtClean="0"/>
              <a:t>U memoriji</a:t>
            </a:r>
          </a:p>
          <a:p>
            <a:pPr lvl="1"/>
            <a:r>
              <a:rPr lang="sr-Latn-RS" dirty="0" smtClean="0"/>
              <a:t>Informacije o svakom volumenu u fajl sistemu</a:t>
            </a:r>
          </a:p>
          <a:p>
            <a:pPr lvl="1"/>
            <a:r>
              <a:rPr lang="sr-Latn-RS" dirty="0" smtClean="0"/>
              <a:t>Globalna tabela otvorenih fajlova</a:t>
            </a:r>
          </a:p>
          <a:p>
            <a:pPr lvl="2"/>
            <a:r>
              <a:rPr lang="sr-Latn-RS" dirty="0" smtClean="0"/>
              <a:t>Jedna za ceo sistem</a:t>
            </a:r>
          </a:p>
          <a:p>
            <a:pPr lvl="2"/>
            <a:r>
              <a:rPr lang="sr-Latn-RS" dirty="0" smtClean="0"/>
              <a:t>Sadrži kopije upravljačkih blokova otvorenih fajlova (onih kojima se trenutno pristupa)</a:t>
            </a:r>
            <a:endParaRPr lang="sr-Latn-RS" dirty="0"/>
          </a:p>
          <a:p>
            <a:pPr lvl="1"/>
            <a:r>
              <a:rPr lang="sr-Latn-RS" dirty="0" smtClean="0"/>
              <a:t>Lokalne tabele otvorenih fajlova</a:t>
            </a:r>
          </a:p>
          <a:p>
            <a:pPr lvl="2"/>
            <a:r>
              <a:rPr lang="sr-Latn-RS" dirty="0" smtClean="0"/>
              <a:t>Po jedna za svaki proces</a:t>
            </a:r>
          </a:p>
          <a:p>
            <a:pPr lvl="2"/>
            <a:r>
              <a:rPr lang="sr-Latn-RS" dirty="0" smtClean="0"/>
              <a:t>Trenutna pozicija unutar fajla pri čitanju/pisanju</a:t>
            </a:r>
          </a:p>
          <a:p>
            <a:pPr lvl="2"/>
            <a:r>
              <a:rPr lang="sr-Latn-RS" dirty="0" smtClean="0"/>
              <a:t>Mod pristupa u kojem je fajl otvoren (samo čitanje, upis, ...)</a:t>
            </a:r>
          </a:p>
        </p:txBody>
      </p:sp>
    </p:spTree>
    <p:extLst>
      <p:ext uri="{BB962C8B-B14F-4D97-AF65-F5344CB8AC3E}">
        <p14:creationId xmlns:p14="http://schemas.microsoft.com/office/powerpoint/2010/main" val="1201087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Strukture za upravljanje fajlovima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U memoriji</a:t>
            </a:r>
          </a:p>
          <a:p>
            <a:pPr lvl="1"/>
            <a:r>
              <a:rPr lang="sr-Latn-RS" dirty="0" smtClean="0"/>
              <a:t>Baferi</a:t>
            </a:r>
          </a:p>
          <a:p>
            <a:pPr lvl="2"/>
            <a:r>
              <a:rPr lang="sr-Latn-RS" dirty="0" smtClean="0"/>
              <a:t>Sadrže blokove fajla kada se čitaju/upisuju na disk</a:t>
            </a:r>
          </a:p>
          <a:p>
            <a:pPr lvl="1"/>
            <a:r>
              <a:rPr lang="sr-Latn-RS" dirty="0" smtClean="0"/>
              <a:t>Keš direktorijuma</a:t>
            </a:r>
          </a:p>
          <a:p>
            <a:pPr lvl="2"/>
            <a:r>
              <a:rPr lang="sr-Latn-RS" dirty="0" smtClean="0"/>
              <a:t>Informacije o direktorijumima kojima je nedavno pristupano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506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Strukture za upravljanje fajlovima</a:t>
            </a:r>
            <a:endParaRPr lang="en-GB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438400"/>
            <a:ext cx="8458200" cy="2870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248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Implementacija fajl sistema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Kako da OS podrži različite fajl sisteme?</a:t>
            </a:r>
          </a:p>
          <a:p>
            <a:r>
              <a:rPr lang="sr-Latn-RS" smtClean="0"/>
              <a:t>Rešenje je apstrakcija</a:t>
            </a:r>
            <a:endParaRPr lang="en-GB" dirty="0"/>
          </a:p>
        </p:txBody>
      </p:sp>
      <p:pic>
        <p:nvPicPr>
          <p:cNvPr id="1026" name="Picture 2" descr="http://25.media.tumblr.com/tumblr_lir9tjrGpW1qzemfxo1_5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2652583"/>
            <a:ext cx="4762500" cy="41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797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Implementacija fajl sistema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Umesto</a:t>
            </a:r>
            <a:r>
              <a:rPr lang="en-US" dirty="0" smtClean="0"/>
              <a:t> da OS </a:t>
            </a:r>
            <a:r>
              <a:rPr lang="en-US" dirty="0" err="1" smtClean="0"/>
              <a:t>implementira</a:t>
            </a:r>
            <a:r>
              <a:rPr lang="en-US" dirty="0" smtClean="0"/>
              <a:t> </a:t>
            </a:r>
            <a:r>
              <a:rPr lang="en-US" dirty="0" err="1" smtClean="0"/>
              <a:t>funkcije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svaki</a:t>
            </a:r>
            <a:r>
              <a:rPr lang="en-US" dirty="0" smtClean="0"/>
              <a:t> </a:t>
            </a:r>
            <a:r>
              <a:rPr lang="en-US" dirty="0" err="1" smtClean="0"/>
              <a:t>specifi</a:t>
            </a:r>
            <a:r>
              <a:rPr lang="sr-Latn-RS" dirty="0" smtClean="0"/>
              <a:t>čan fajl sistem</a:t>
            </a:r>
          </a:p>
          <a:p>
            <a:pPr lvl="1"/>
            <a:r>
              <a:rPr lang="sr-Latn-RS" dirty="0" smtClean="0"/>
              <a:t>OS sadrži generičke funkcije za rad sa fajl sistemom</a:t>
            </a:r>
          </a:p>
          <a:p>
            <a:pPr lvl="1"/>
            <a:r>
              <a:rPr lang="sr-Latn-RS" dirty="0" smtClean="0"/>
              <a:t>Konkretan fajl sistem specijalizuje generičku funkcionalnost za svoju strukturu i ponašanje</a:t>
            </a:r>
          </a:p>
          <a:p>
            <a:pPr lvl="1"/>
            <a:r>
              <a:rPr lang="sr-Latn-RS" dirty="0" smtClean="0"/>
              <a:t>Kao polimorfizam u objektno orijentisanom programiranju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742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Implementacija fajl sistema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955" y="1524000"/>
            <a:ext cx="6657975" cy="523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Line Callout 1 (Accent Bar) 3"/>
          <p:cNvSpPr/>
          <p:nvPr/>
        </p:nvSpPr>
        <p:spPr>
          <a:xfrm flipH="1">
            <a:off x="150340" y="1624913"/>
            <a:ext cx="3630052" cy="762000"/>
          </a:xfrm>
          <a:prstGeom prst="accentCallout1">
            <a:avLst>
              <a:gd name="adj1" fmla="val 18750"/>
              <a:gd name="adj2" fmla="val -8333"/>
              <a:gd name="adj3" fmla="val 66845"/>
              <a:gd name="adj4" fmla="val -27281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dirty="0" smtClean="0"/>
              <a:t>Generički sistemski pozivi - open(), read(), write(), ...</a:t>
            </a:r>
            <a:endParaRPr lang="en-GB" dirty="0"/>
          </a:p>
        </p:txBody>
      </p:sp>
      <p:sp>
        <p:nvSpPr>
          <p:cNvPr id="6" name="Line Callout 1 (Accent Bar) 5"/>
          <p:cNvSpPr/>
          <p:nvPr/>
        </p:nvSpPr>
        <p:spPr>
          <a:xfrm flipH="1">
            <a:off x="152397" y="2514600"/>
            <a:ext cx="3627993" cy="1143000"/>
          </a:xfrm>
          <a:prstGeom prst="accentCallout1">
            <a:avLst>
              <a:gd name="adj1" fmla="val 18750"/>
              <a:gd name="adj2" fmla="val -8333"/>
              <a:gd name="adj3" fmla="val 52625"/>
              <a:gd name="adj4" fmla="val -276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sr-Latn-RS" dirty="0" smtClean="0"/>
              <a:t>Interfejs koji svaki konkretan fajl sistem mora da podrži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sr-Latn-RS" dirty="0" smtClean="0"/>
              <a:t>Specifikacija funkcija za konkretne fajl sisteme</a:t>
            </a:r>
            <a:endParaRPr lang="en-GB" dirty="0"/>
          </a:p>
        </p:txBody>
      </p:sp>
      <p:sp>
        <p:nvSpPr>
          <p:cNvPr id="7" name="Line Callout 1 (Accent Bar) 6"/>
          <p:cNvSpPr/>
          <p:nvPr/>
        </p:nvSpPr>
        <p:spPr>
          <a:xfrm flipH="1">
            <a:off x="136566" y="3886200"/>
            <a:ext cx="1828800" cy="838200"/>
          </a:xfrm>
          <a:prstGeom prst="accentCallout1">
            <a:avLst>
              <a:gd name="adj1" fmla="val 18750"/>
              <a:gd name="adj2" fmla="val -8333"/>
              <a:gd name="adj3" fmla="val 95083"/>
              <a:gd name="adj4" fmla="val -4294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dirty="0" smtClean="0"/>
              <a:t>Konkretan fajl sistem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347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Organizacija podataka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r-Latn-RS" dirty="0" smtClean="0"/>
              <a:t>Fajl</a:t>
            </a:r>
          </a:p>
          <a:p>
            <a:pPr lvl="1"/>
            <a:r>
              <a:rPr lang="sr-Latn-RS" dirty="0" smtClean="0"/>
              <a:t>Skup logički povezanih zapisa</a:t>
            </a:r>
          </a:p>
          <a:p>
            <a:pPr lvl="1"/>
            <a:r>
              <a:rPr lang="sr-Latn-RS" dirty="0" smtClean="0"/>
              <a:t>Tretira se kao jedan entitet</a:t>
            </a:r>
          </a:p>
          <a:p>
            <a:pPr lvl="1"/>
            <a:r>
              <a:rPr lang="sr-Latn-RS" dirty="0" smtClean="0"/>
              <a:t>Adresira se po imenu</a:t>
            </a:r>
            <a:endParaRPr lang="en-US" dirty="0"/>
          </a:p>
          <a:p>
            <a:pPr lvl="1"/>
            <a:r>
              <a:rPr lang="sr-Latn-RS" dirty="0" smtClean="0"/>
              <a:t>Kontrola pristupa je najčešće na nivou fajla</a:t>
            </a:r>
          </a:p>
          <a:p>
            <a:r>
              <a:rPr lang="sr-Latn-RS" dirty="0" smtClean="0"/>
              <a:t>Baza podataka</a:t>
            </a:r>
          </a:p>
          <a:p>
            <a:pPr lvl="1"/>
            <a:r>
              <a:rPr lang="sr-Latn-RS" dirty="0" smtClean="0"/>
              <a:t>Strukturiran opis podataka aplikacije</a:t>
            </a:r>
          </a:p>
          <a:p>
            <a:pPr lvl="1"/>
            <a:r>
              <a:rPr lang="sr-Latn-RS" dirty="0" smtClean="0"/>
              <a:t>Skladišti se kao jedan ili više povezanih fajlova</a:t>
            </a:r>
            <a:endParaRPr lang="en-US" dirty="0"/>
          </a:p>
          <a:p>
            <a:pPr lvl="1"/>
            <a:r>
              <a:rPr lang="sr-Latn-RS" dirty="0" smtClean="0"/>
              <a:t>Obično upravljane posebnim softverom koji nije deo OS</a:t>
            </a:r>
          </a:p>
          <a:p>
            <a:pPr lvl="2"/>
            <a:r>
              <a:rPr lang="sr-Latn-RS" dirty="0" smtClean="0"/>
              <a:t>Sistem za upravljanje bazom podataka</a:t>
            </a:r>
            <a:endParaRPr lang="en-US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920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Sistem za upravljanje fajlovima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8153400" cy="449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 smtClean="0"/>
              <a:t>Obezbeđuje korisnicima i aplikacijama usluge vezane sa upotrebom fajlova</a:t>
            </a:r>
            <a:endParaRPr lang="en-US" dirty="0" smtClean="0"/>
          </a:p>
          <a:p>
            <a:endParaRPr lang="sr-Latn-RS" dirty="0" smtClean="0"/>
          </a:p>
          <a:p>
            <a:endParaRPr lang="en-US" dirty="0"/>
          </a:p>
        </p:txBody>
      </p:sp>
      <p:pic>
        <p:nvPicPr>
          <p:cNvPr id="5" name="DRŽAVNI POSAO [HQ] - Ep.561- Stara hartija (15.05.2015.)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6900" y="2667000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44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8D53D50149ED46B0F604B0AB1C9166" ma:contentTypeVersion="2" ma:contentTypeDescription="Create a new document." ma:contentTypeScope="" ma:versionID="e00fb283e30c1bc129d046fb6db50304">
  <xsd:schema xmlns:xsd="http://www.w3.org/2001/XMLSchema" xmlns:xs="http://www.w3.org/2001/XMLSchema" xmlns:p="http://schemas.microsoft.com/office/2006/metadata/properties" xmlns:ns2="099c3577-e85a-493f-8859-968d4095d846" targetNamespace="http://schemas.microsoft.com/office/2006/metadata/properties" ma:root="true" ma:fieldsID="8831c9d1d31e19a110dc17ffb581169f" ns2:_="">
    <xsd:import namespace="099c3577-e85a-493f-8859-968d4095d84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9c3577-e85a-493f-8859-968d4095d84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981ED44-192A-4F54-AF84-75DE71745BB8}"/>
</file>

<file path=customXml/itemProps2.xml><?xml version="1.0" encoding="utf-8"?>
<ds:datastoreItem xmlns:ds="http://schemas.openxmlformats.org/officeDocument/2006/customXml" ds:itemID="{960C98EC-4A6C-4B38-AFA2-E2D94DC9DAB3}"/>
</file>

<file path=customXml/itemProps3.xml><?xml version="1.0" encoding="utf-8"?>
<ds:datastoreItem xmlns:ds="http://schemas.openxmlformats.org/officeDocument/2006/customXml" ds:itemID="{E34D7D3D-35FB-4BDB-99B5-0DF0A9D70497}"/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30403</TotalTime>
  <Words>2442</Words>
  <Application>Microsoft Office PowerPoint</Application>
  <PresentationFormat>On-screen Show (4:3)</PresentationFormat>
  <Paragraphs>472</Paragraphs>
  <Slides>79</Slides>
  <Notes>5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5" baseType="lpstr">
      <vt:lpstr>Arial</vt:lpstr>
      <vt:lpstr>Calibri</vt:lpstr>
      <vt:lpstr>Tw Cen MT</vt:lpstr>
      <vt:lpstr>Wingdings</vt:lpstr>
      <vt:lpstr>Wingdings 2</vt:lpstr>
      <vt:lpstr>Median</vt:lpstr>
      <vt:lpstr>Operativni sistemi</vt:lpstr>
      <vt:lpstr>Upravljanje fajlovima</vt:lpstr>
      <vt:lpstr>Fajlovi</vt:lpstr>
      <vt:lpstr>Fajl sistem</vt:lpstr>
      <vt:lpstr>Poželjne osobine fajlova</vt:lpstr>
      <vt:lpstr>Operacije nad fajlovima</vt:lpstr>
      <vt:lpstr>Organizacija podataka</vt:lpstr>
      <vt:lpstr>Organizacija podataka</vt:lpstr>
      <vt:lpstr>Sistem za upravljanje fajlovima</vt:lpstr>
      <vt:lpstr>Sistem za upravljanje fajlovima</vt:lpstr>
      <vt:lpstr>Softverske komponente za upravljanje fajlovima</vt:lpstr>
      <vt:lpstr>Drajveri uređaja</vt:lpstr>
      <vt:lpstr>Osnovni fajl sistem</vt:lpstr>
      <vt:lpstr>Osnovni U/I supervizor</vt:lpstr>
      <vt:lpstr>Logički U/I</vt:lpstr>
      <vt:lpstr>Elementi upravljanja fajlovima</vt:lpstr>
      <vt:lpstr>Organizacija fajlova</vt:lpstr>
      <vt:lpstr>Tipovi organizacije fajlova</vt:lpstr>
      <vt:lpstr>Gomila</vt:lpstr>
      <vt:lpstr>Sekvencijalni fajl</vt:lpstr>
      <vt:lpstr>Indeksni sekvencijalni fajl</vt:lpstr>
      <vt:lpstr>Indeksni sekvencijalni fajl</vt:lpstr>
      <vt:lpstr>Indeksni fajl</vt:lpstr>
      <vt:lpstr>Direktni ili heširani fajl</vt:lpstr>
      <vt:lpstr>Informacije o fajlu Upravljački blok fajla</vt:lpstr>
      <vt:lpstr>Informacije o fajlu Osnovne informacije</vt:lpstr>
      <vt:lpstr>Informacije o fajlu Adresne informacije</vt:lpstr>
      <vt:lpstr>Informacije o fajlu Upravljanje pristupom</vt:lpstr>
      <vt:lpstr>Informacije o fajlu Informacije o upotrebi</vt:lpstr>
      <vt:lpstr>Direktorijumi fajlova</vt:lpstr>
      <vt:lpstr>Operacije nad direktorijumom</vt:lpstr>
      <vt:lpstr>Struktura direktorijuma</vt:lpstr>
      <vt:lpstr>Struktura direktorijuma</vt:lpstr>
      <vt:lpstr>Struktura direktorijuma</vt:lpstr>
      <vt:lpstr>Primer hijerarhijske strukture</vt:lpstr>
      <vt:lpstr>Imenovanje</vt:lpstr>
      <vt:lpstr>Radni direktorijum</vt:lpstr>
      <vt:lpstr>Deljenje fajlova</vt:lpstr>
      <vt:lpstr>Prava pristupa fajlu</vt:lpstr>
      <vt:lpstr>Prava pristupa fajlu</vt:lpstr>
      <vt:lpstr>Prava pristupa fajlu</vt:lpstr>
      <vt:lpstr>Prava pristupa fajlu</vt:lpstr>
      <vt:lpstr>Organizacija korisnika</vt:lpstr>
      <vt:lpstr>Istovremeni pristup fajlu</vt:lpstr>
      <vt:lpstr>Blokovi i zapisi</vt:lpstr>
      <vt:lpstr>Fiksno blokiranje</vt:lpstr>
      <vt:lpstr>Blokiranje promenljive dužine sa premošćenjem</vt:lpstr>
      <vt:lpstr>Blokiranje promenljive dužine bez premošćenja</vt:lpstr>
      <vt:lpstr>Upravljanje sekundarnim skladištem</vt:lpstr>
      <vt:lpstr>Dodeljivanje fajlova</vt:lpstr>
      <vt:lpstr>Dodeljivanje unapred naspram dinamičkog dodeljivanja</vt:lpstr>
      <vt:lpstr>Veličina dela</vt:lpstr>
      <vt:lpstr>Metode dodeljivanja fajlova</vt:lpstr>
      <vt:lpstr>Susedno dodeljivanje</vt:lpstr>
      <vt:lpstr>Susedno dodeljivanje</vt:lpstr>
      <vt:lpstr>Ulančano dodeljivanje</vt:lpstr>
      <vt:lpstr>Ulančano dodeljivanje</vt:lpstr>
      <vt:lpstr>Indeksno dodeljivanje</vt:lpstr>
      <vt:lpstr>Indeksno dodeljivanje</vt:lpstr>
      <vt:lpstr>Indeksno dodeljivanje</vt:lpstr>
      <vt:lpstr>Upravljanje slobodnim prostorom</vt:lpstr>
      <vt:lpstr>Tabele bitova</vt:lpstr>
      <vt:lpstr>Ulančani slobodni delovi</vt:lpstr>
      <vt:lpstr>Indeksiranje</vt:lpstr>
      <vt:lpstr>Lista slobodnih blokova</vt:lpstr>
      <vt:lpstr>Bezbednost fajl sistema</vt:lpstr>
      <vt:lpstr>Matrica pristupa</vt:lpstr>
      <vt:lpstr>Liste kontrole pristupa</vt:lpstr>
      <vt:lpstr>Liste sposobnosti</vt:lpstr>
      <vt:lpstr>Kontrola pristupa fajlovima u UNIX-baziranim sistemima</vt:lpstr>
      <vt:lpstr>Implementacija fajl sistema</vt:lpstr>
      <vt:lpstr>Strukture za upravljanje fajlovima</vt:lpstr>
      <vt:lpstr>Strukture za upravljanje fajlovima</vt:lpstr>
      <vt:lpstr>Strukture za upravljanje fajlovima</vt:lpstr>
      <vt:lpstr>Strukture za upravljanje fajlovima</vt:lpstr>
      <vt:lpstr>Strukture za upravljanje fajlovima</vt:lpstr>
      <vt:lpstr>Implementacija fajl sistema</vt:lpstr>
      <vt:lpstr>Implementacija fajl sistema</vt:lpstr>
      <vt:lpstr>Implementacija fajl sistema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Operativni sistemi</dc:title>
  <dc:creator>Goran</dc:creator>
  <cp:lastModifiedBy>GS</cp:lastModifiedBy>
  <cp:revision>1702</cp:revision>
  <dcterms:created xsi:type="dcterms:W3CDTF">2014-10-01T08:35:38Z</dcterms:created>
  <dcterms:modified xsi:type="dcterms:W3CDTF">2018-05-27T10:44:32Z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0x010100EC8D53D50149ED46B0F604B0AB1C9166</vt:lpwstr>
  </property>
</Properties>
</file>